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49"/>
  </p:notesMasterIdLst>
  <p:sldIdLst>
    <p:sldId id="300" r:id="rId2"/>
    <p:sldId id="256" r:id="rId3"/>
    <p:sldId id="258" r:id="rId4"/>
    <p:sldId id="259" r:id="rId5"/>
    <p:sldId id="260" r:id="rId6"/>
    <p:sldId id="261" r:id="rId7"/>
    <p:sldId id="262" r:id="rId8"/>
    <p:sldId id="263" r:id="rId9"/>
    <p:sldId id="266" r:id="rId10"/>
    <p:sldId id="264" r:id="rId11"/>
    <p:sldId id="265" r:id="rId12"/>
    <p:sldId id="267" r:id="rId13"/>
    <p:sldId id="276" r:id="rId14"/>
    <p:sldId id="280" r:id="rId15"/>
    <p:sldId id="279" r:id="rId16"/>
    <p:sldId id="289" r:id="rId17"/>
    <p:sldId id="288" r:id="rId18"/>
    <p:sldId id="287" r:id="rId19"/>
    <p:sldId id="290" r:id="rId20"/>
    <p:sldId id="291" r:id="rId21"/>
    <p:sldId id="292" r:id="rId22"/>
    <p:sldId id="293" r:id="rId23"/>
    <p:sldId id="286" r:id="rId24"/>
    <p:sldId id="285" r:id="rId25"/>
    <p:sldId id="284" r:id="rId26"/>
    <p:sldId id="294" r:id="rId27"/>
    <p:sldId id="295" r:id="rId28"/>
    <p:sldId id="296" r:id="rId29"/>
    <p:sldId id="297" r:id="rId30"/>
    <p:sldId id="298" r:id="rId31"/>
    <p:sldId id="299" r:id="rId32"/>
    <p:sldId id="302" r:id="rId33"/>
    <p:sldId id="301" r:id="rId34"/>
    <p:sldId id="303" r:id="rId35"/>
    <p:sldId id="270" r:id="rId36"/>
    <p:sldId id="271" r:id="rId37"/>
    <p:sldId id="273" r:id="rId38"/>
    <p:sldId id="274" r:id="rId39"/>
    <p:sldId id="272" r:id="rId40"/>
    <p:sldId id="275" r:id="rId41"/>
    <p:sldId id="307" r:id="rId42"/>
    <p:sldId id="306" r:id="rId43"/>
    <p:sldId id="305" r:id="rId44"/>
    <p:sldId id="304" r:id="rId45"/>
    <p:sldId id="309" r:id="rId46"/>
    <p:sldId id="308" r:id="rId47"/>
    <p:sldId id="310" r:id="rId4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055868E-C000-446D-9813-BD5B65609676}">
          <p14:sldIdLst>
            <p14:sldId id="300"/>
            <p14:sldId id="256"/>
            <p14:sldId id="258"/>
            <p14:sldId id="259"/>
            <p14:sldId id="260"/>
            <p14:sldId id="261"/>
            <p14:sldId id="262"/>
            <p14:sldId id="263"/>
            <p14:sldId id="266"/>
            <p14:sldId id="264"/>
            <p14:sldId id="265"/>
            <p14:sldId id="267"/>
          </p14:sldIdLst>
        </p14:section>
        <p14:section name="Раздел без заголовка" id="{7F60E978-D159-4816-A469-22F64ED0D9A7}">
          <p14:sldIdLst>
            <p14:sldId id="276"/>
            <p14:sldId id="280"/>
            <p14:sldId id="279"/>
            <p14:sldId id="289"/>
            <p14:sldId id="288"/>
            <p14:sldId id="287"/>
            <p14:sldId id="290"/>
            <p14:sldId id="291"/>
            <p14:sldId id="292"/>
            <p14:sldId id="293"/>
            <p14:sldId id="286"/>
            <p14:sldId id="285"/>
            <p14:sldId id="284"/>
            <p14:sldId id="294"/>
            <p14:sldId id="295"/>
            <p14:sldId id="296"/>
            <p14:sldId id="297"/>
            <p14:sldId id="298"/>
            <p14:sldId id="299"/>
            <p14:sldId id="302"/>
            <p14:sldId id="301"/>
            <p14:sldId id="303"/>
            <p14:sldId id="270"/>
            <p14:sldId id="271"/>
            <p14:sldId id="273"/>
            <p14:sldId id="274"/>
            <p14:sldId id="272"/>
            <p14:sldId id="275"/>
            <p14:sldId id="307"/>
            <p14:sldId id="306"/>
            <p14:sldId id="305"/>
            <p14:sldId id="304"/>
            <p14:sldId id="309"/>
            <p14:sldId id="308"/>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28" autoAdjust="0"/>
  </p:normalViewPr>
  <p:slideViewPr>
    <p:cSldViewPr snapToGrid="0">
      <p:cViewPr varScale="1">
        <p:scale>
          <a:sx n="104" d="100"/>
          <a:sy n="104" d="100"/>
        </p:scale>
        <p:origin x="300"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B59BB-B9A1-4FD9-B02C-5F1059C59D6C}" type="datetimeFigureOut">
              <a:rPr lang="uk-UA" smtClean="0"/>
              <a:t>22.05.2023</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26026-3CDF-416B-B2C5-486C87BCA2B2}" type="slidenum">
              <a:rPr lang="uk-UA" smtClean="0"/>
              <a:t>‹#›</a:t>
            </a:fld>
            <a:endParaRPr lang="uk-UA"/>
          </a:p>
        </p:txBody>
      </p:sp>
    </p:spTree>
    <p:extLst>
      <p:ext uri="{BB962C8B-B14F-4D97-AF65-F5344CB8AC3E}">
        <p14:creationId xmlns:p14="http://schemas.microsoft.com/office/powerpoint/2010/main" val="186074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7326026-3CDF-416B-B2C5-486C87BCA2B2}" type="slidenum">
              <a:rPr lang="uk-UA" smtClean="0"/>
              <a:t>14</a:t>
            </a:fld>
            <a:endParaRPr lang="uk-UA"/>
          </a:p>
        </p:txBody>
      </p:sp>
    </p:spTree>
    <p:extLst>
      <p:ext uri="{BB962C8B-B14F-4D97-AF65-F5344CB8AC3E}">
        <p14:creationId xmlns:p14="http://schemas.microsoft.com/office/powerpoint/2010/main" val="10585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7326026-3CDF-416B-B2C5-486C87BCA2B2}" type="slidenum">
              <a:rPr lang="uk-UA" smtClean="0"/>
              <a:t>43</a:t>
            </a:fld>
            <a:endParaRPr lang="uk-UA"/>
          </a:p>
        </p:txBody>
      </p:sp>
    </p:spTree>
    <p:extLst>
      <p:ext uri="{BB962C8B-B14F-4D97-AF65-F5344CB8AC3E}">
        <p14:creationId xmlns:p14="http://schemas.microsoft.com/office/powerpoint/2010/main" val="285342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165EDA-1981-4E73-9F05-2ACB539A66C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FA7ECA2A-83B7-4FB0-991E-78A84B46B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20F033E8-F173-4868-B125-0E505D97E617}"/>
              </a:ext>
            </a:extLst>
          </p:cNvPr>
          <p:cNvSpPr>
            <a:spLocks noGrp="1"/>
          </p:cNvSpPr>
          <p:nvPr>
            <p:ph type="dt" sz="half" idx="10"/>
          </p:nvPr>
        </p:nvSpPr>
        <p:spPr/>
        <p:txBody>
          <a:bodyPr/>
          <a:lstStyle/>
          <a:p>
            <a:fld id="{DA8007DC-F652-440C-8E09-630E2E4F65A6}" type="datetimeFigureOut">
              <a:rPr lang="uk-UA" smtClean="0"/>
              <a:t>22.05.2023</a:t>
            </a:fld>
            <a:endParaRPr lang="uk-UA"/>
          </a:p>
        </p:txBody>
      </p:sp>
      <p:sp>
        <p:nvSpPr>
          <p:cNvPr id="5" name="Нижний колонтитул 4">
            <a:extLst>
              <a:ext uri="{FF2B5EF4-FFF2-40B4-BE49-F238E27FC236}">
                <a16:creationId xmlns:a16="http://schemas.microsoft.com/office/drawing/2014/main" id="{E28AE22E-AE25-4CA3-90C2-96318219C1DE}"/>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25B5AE68-1014-42E5-901F-817219E739D1}"/>
              </a:ext>
            </a:extLst>
          </p:cNvPr>
          <p:cNvSpPr>
            <a:spLocks noGrp="1"/>
          </p:cNvSpPr>
          <p:nvPr>
            <p:ph type="sldNum" sz="quarter" idx="12"/>
          </p:nvPr>
        </p:nvSpPr>
        <p:spPr/>
        <p:txBody>
          <a:bodyPr/>
          <a:lstStyle/>
          <a:p>
            <a:fld id="{AE4AE707-BD9D-45F3-8F18-BF0D592BC17D}" type="slidenum">
              <a:rPr lang="uk-UA" smtClean="0"/>
              <a:t>‹#›</a:t>
            </a:fld>
            <a:endParaRPr lang="uk-UA"/>
          </a:p>
        </p:txBody>
      </p:sp>
    </p:spTree>
    <p:extLst>
      <p:ext uri="{BB962C8B-B14F-4D97-AF65-F5344CB8AC3E}">
        <p14:creationId xmlns:p14="http://schemas.microsoft.com/office/powerpoint/2010/main" val="312959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36255A-DC56-4BB7-9C5E-19E5E000C326}"/>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71785294-B77C-4569-B6AE-D8E29E4F952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89A24818-0C4A-42AF-968A-EE77BC35B0DB}"/>
              </a:ext>
            </a:extLst>
          </p:cNvPr>
          <p:cNvSpPr>
            <a:spLocks noGrp="1"/>
          </p:cNvSpPr>
          <p:nvPr>
            <p:ph type="dt" sz="half" idx="10"/>
          </p:nvPr>
        </p:nvSpPr>
        <p:spPr/>
        <p:txBody>
          <a:bodyPr/>
          <a:lstStyle/>
          <a:p>
            <a:fld id="{DA8007DC-F652-440C-8E09-630E2E4F65A6}" type="datetimeFigureOut">
              <a:rPr lang="uk-UA" smtClean="0"/>
              <a:t>22.05.2023</a:t>
            </a:fld>
            <a:endParaRPr lang="uk-UA"/>
          </a:p>
        </p:txBody>
      </p:sp>
      <p:sp>
        <p:nvSpPr>
          <p:cNvPr id="5" name="Нижний колонтитул 4">
            <a:extLst>
              <a:ext uri="{FF2B5EF4-FFF2-40B4-BE49-F238E27FC236}">
                <a16:creationId xmlns:a16="http://schemas.microsoft.com/office/drawing/2014/main" id="{84EADF1D-8A10-4C2E-8886-1DE46318D84B}"/>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3A74C65-F654-46E8-8335-A7F38295F703}"/>
              </a:ext>
            </a:extLst>
          </p:cNvPr>
          <p:cNvSpPr>
            <a:spLocks noGrp="1"/>
          </p:cNvSpPr>
          <p:nvPr>
            <p:ph type="sldNum" sz="quarter" idx="12"/>
          </p:nvPr>
        </p:nvSpPr>
        <p:spPr/>
        <p:txBody>
          <a:bodyPr/>
          <a:lstStyle/>
          <a:p>
            <a:fld id="{AE4AE707-BD9D-45F3-8F18-BF0D592BC17D}" type="slidenum">
              <a:rPr lang="uk-UA" smtClean="0"/>
              <a:t>‹#›</a:t>
            </a:fld>
            <a:endParaRPr lang="uk-UA"/>
          </a:p>
        </p:txBody>
      </p:sp>
    </p:spTree>
    <p:extLst>
      <p:ext uri="{BB962C8B-B14F-4D97-AF65-F5344CB8AC3E}">
        <p14:creationId xmlns:p14="http://schemas.microsoft.com/office/powerpoint/2010/main" val="364042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3FFF40E-E9AE-4A3D-89A4-38CC6D0A80EB}"/>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69A24E5B-3612-4100-B343-998092667BC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3278804A-7176-46EF-B411-14045283F1D9}"/>
              </a:ext>
            </a:extLst>
          </p:cNvPr>
          <p:cNvSpPr>
            <a:spLocks noGrp="1"/>
          </p:cNvSpPr>
          <p:nvPr>
            <p:ph type="dt" sz="half" idx="10"/>
          </p:nvPr>
        </p:nvSpPr>
        <p:spPr/>
        <p:txBody>
          <a:bodyPr/>
          <a:lstStyle/>
          <a:p>
            <a:fld id="{DA8007DC-F652-440C-8E09-630E2E4F65A6}" type="datetimeFigureOut">
              <a:rPr lang="uk-UA" smtClean="0"/>
              <a:t>22.05.2023</a:t>
            </a:fld>
            <a:endParaRPr lang="uk-UA"/>
          </a:p>
        </p:txBody>
      </p:sp>
      <p:sp>
        <p:nvSpPr>
          <p:cNvPr id="5" name="Нижний колонтитул 4">
            <a:extLst>
              <a:ext uri="{FF2B5EF4-FFF2-40B4-BE49-F238E27FC236}">
                <a16:creationId xmlns:a16="http://schemas.microsoft.com/office/drawing/2014/main" id="{830482E2-5DA5-41AB-B970-A823A819A60D}"/>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622D271-C4F8-4D62-96EC-8D83FB800B48}"/>
              </a:ext>
            </a:extLst>
          </p:cNvPr>
          <p:cNvSpPr>
            <a:spLocks noGrp="1"/>
          </p:cNvSpPr>
          <p:nvPr>
            <p:ph type="sldNum" sz="quarter" idx="12"/>
          </p:nvPr>
        </p:nvSpPr>
        <p:spPr/>
        <p:txBody>
          <a:bodyPr/>
          <a:lstStyle/>
          <a:p>
            <a:fld id="{AE4AE707-BD9D-45F3-8F18-BF0D592BC17D}" type="slidenum">
              <a:rPr lang="uk-UA" smtClean="0"/>
              <a:t>‹#›</a:t>
            </a:fld>
            <a:endParaRPr lang="uk-UA"/>
          </a:p>
        </p:txBody>
      </p:sp>
    </p:spTree>
    <p:extLst>
      <p:ext uri="{BB962C8B-B14F-4D97-AF65-F5344CB8AC3E}">
        <p14:creationId xmlns:p14="http://schemas.microsoft.com/office/powerpoint/2010/main" val="177720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6705F5-312E-4379-8412-E7862AE8E629}"/>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1971ED93-1501-4D2A-B5C2-5844F9CA8BA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9CA0434A-F4B3-456E-993A-6992409206D3}"/>
              </a:ext>
            </a:extLst>
          </p:cNvPr>
          <p:cNvSpPr>
            <a:spLocks noGrp="1"/>
          </p:cNvSpPr>
          <p:nvPr>
            <p:ph type="dt" sz="half" idx="10"/>
          </p:nvPr>
        </p:nvSpPr>
        <p:spPr/>
        <p:txBody>
          <a:bodyPr/>
          <a:lstStyle/>
          <a:p>
            <a:fld id="{DA8007DC-F652-440C-8E09-630E2E4F65A6}" type="datetimeFigureOut">
              <a:rPr lang="uk-UA" smtClean="0"/>
              <a:t>22.05.2023</a:t>
            </a:fld>
            <a:endParaRPr lang="uk-UA"/>
          </a:p>
        </p:txBody>
      </p:sp>
      <p:sp>
        <p:nvSpPr>
          <p:cNvPr id="5" name="Нижний колонтитул 4">
            <a:extLst>
              <a:ext uri="{FF2B5EF4-FFF2-40B4-BE49-F238E27FC236}">
                <a16:creationId xmlns:a16="http://schemas.microsoft.com/office/drawing/2014/main" id="{7811333A-8DB7-4366-BF8F-64A9BE9E1F3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7DC30D61-7A44-4D1A-A248-0BED19CDE969}"/>
              </a:ext>
            </a:extLst>
          </p:cNvPr>
          <p:cNvSpPr>
            <a:spLocks noGrp="1"/>
          </p:cNvSpPr>
          <p:nvPr>
            <p:ph type="sldNum" sz="quarter" idx="12"/>
          </p:nvPr>
        </p:nvSpPr>
        <p:spPr/>
        <p:txBody>
          <a:bodyPr/>
          <a:lstStyle/>
          <a:p>
            <a:fld id="{AE4AE707-BD9D-45F3-8F18-BF0D592BC17D}" type="slidenum">
              <a:rPr lang="uk-UA" smtClean="0"/>
              <a:t>‹#›</a:t>
            </a:fld>
            <a:endParaRPr lang="uk-UA"/>
          </a:p>
        </p:txBody>
      </p:sp>
    </p:spTree>
    <p:extLst>
      <p:ext uri="{BB962C8B-B14F-4D97-AF65-F5344CB8AC3E}">
        <p14:creationId xmlns:p14="http://schemas.microsoft.com/office/powerpoint/2010/main" val="147235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3B1321-E8F9-4422-8581-6F26217CA00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D46EBF49-F38A-4727-A6F8-1FE8DD4316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45EBB7B-ABEB-448C-8A66-A641359C9ADD}"/>
              </a:ext>
            </a:extLst>
          </p:cNvPr>
          <p:cNvSpPr>
            <a:spLocks noGrp="1"/>
          </p:cNvSpPr>
          <p:nvPr>
            <p:ph type="dt" sz="half" idx="10"/>
          </p:nvPr>
        </p:nvSpPr>
        <p:spPr/>
        <p:txBody>
          <a:bodyPr/>
          <a:lstStyle/>
          <a:p>
            <a:fld id="{DA8007DC-F652-440C-8E09-630E2E4F65A6}" type="datetimeFigureOut">
              <a:rPr lang="uk-UA" smtClean="0"/>
              <a:t>22.05.2023</a:t>
            </a:fld>
            <a:endParaRPr lang="uk-UA"/>
          </a:p>
        </p:txBody>
      </p:sp>
      <p:sp>
        <p:nvSpPr>
          <p:cNvPr id="5" name="Нижний колонтитул 4">
            <a:extLst>
              <a:ext uri="{FF2B5EF4-FFF2-40B4-BE49-F238E27FC236}">
                <a16:creationId xmlns:a16="http://schemas.microsoft.com/office/drawing/2014/main" id="{46D370AF-94E6-414F-99CA-50F74C8D6255}"/>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749B6F48-D5DB-4CF6-B242-3F6774482346}"/>
              </a:ext>
            </a:extLst>
          </p:cNvPr>
          <p:cNvSpPr>
            <a:spLocks noGrp="1"/>
          </p:cNvSpPr>
          <p:nvPr>
            <p:ph type="sldNum" sz="quarter" idx="12"/>
          </p:nvPr>
        </p:nvSpPr>
        <p:spPr/>
        <p:txBody>
          <a:bodyPr/>
          <a:lstStyle/>
          <a:p>
            <a:fld id="{AE4AE707-BD9D-45F3-8F18-BF0D592BC17D}" type="slidenum">
              <a:rPr lang="uk-UA" smtClean="0"/>
              <a:t>‹#›</a:t>
            </a:fld>
            <a:endParaRPr lang="uk-UA"/>
          </a:p>
        </p:txBody>
      </p:sp>
    </p:spTree>
    <p:extLst>
      <p:ext uri="{BB962C8B-B14F-4D97-AF65-F5344CB8AC3E}">
        <p14:creationId xmlns:p14="http://schemas.microsoft.com/office/powerpoint/2010/main" val="43461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46DFB2-C80A-4405-9D33-85CE5B1499D8}"/>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E5B9C821-4589-4914-AF47-4C6272800D8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1EB0CBA3-E151-47F9-A4F8-95630132A67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F50378F8-E377-409A-98E4-4E6606BB8157}"/>
              </a:ext>
            </a:extLst>
          </p:cNvPr>
          <p:cNvSpPr>
            <a:spLocks noGrp="1"/>
          </p:cNvSpPr>
          <p:nvPr>
            <p:ph type="dt" sz="half" idx="10"/>
          </p:nvPr>
        </p:nvSpPr>
        <p:spPr/>
        <p:txBody>
          <a:bodyPr/>
          <a:lstStyle/>
          <a:p>
            <a:fld id="{DA8007DC-F652-440C-8E09-630E2E4F65A6}" type="datetimeFigureOut">
              <a:rPr lang="uk-UA" smtClean="0"/>
              <a:t>22.05.2023</a:t>
            </a:fld>
            <a:endParaRPr lang="uk-UA"/>
          </a:p>
        </p:txBody>
      </p:sp>
      <p:sp>
        <p:nvSpPr>
          <p:cNvPr id="6" name="Нижний колонтитул 5">
            <a:extLst>
              <a:ext uri="{FF2B5EF4-FFF2-40B4-BE49-F238E27FC236}">
                <a16:creationId xmlns:a16="http://schemas.microsoft.com/office/drawing/2014/main" id="{4E56555B-F918-4177-B7C9-B5E1C05003A2}"/>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E1EFBD82-3A44-4B53-BBC7-C5722B4EF18F}"/>
              </a:ext>
            </a:extLst>
          </p:cNvPr>
          <p:cNvSpPr>
            <a:spLocks noGrp="1"/>
          </p:cNvSpPr>
          <p:nvPr>
            <p:ph type="sldNum" sz="quarter" idx="12"/>
          </p:nvPr>
        </p:nvSpPr>
        <p:spPr/>
        <p:txBody>
          <a:bodyPr/>
          <a:lstStyle/>
          <a:p>
            <a:fld id="{AE4AE707-BD9D-45F3-8F18-BF0D592BC17D}" type="slidenum">
              <a:rPr lang="uk-UA" smtClean="0"/>
              <a:t>‹#›</a:t>
            </a:fld>
            <a:endParaRPr lang="uk-UA"/>
          </a:p>
        </p:txBody>
      </p:sp>
    </p:spTree>
    <p:extLst>
      <p:ext uri="{BB962C8B-B14F-4D97-AF65-F5344CB8AC3E}">
        <p14:creationId xmlns:p14="http://schemas.microsoft.com/office/powerpoint/2010/main" val="2599492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49652B-F8CF-4F38-8DD6-E3E2B9B0C4D0}"/>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6A2268E8-3719-48CA-A2E8-260DDC5222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6E96CBF-5FE3-4833-BA3F-694A8B78CFF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A00C666F-3864-4AF1-A3F5-8E0EAB9579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BFB4CE6-75C2-427F-9ED6-8CFACBBFAA3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DC1A1A8C-9F48-47BF-8514-21541D3D5B2E}"/>
              </a:ext>
            </a:extLst>
          </p:cNvPr>
          <p:cNvSpPr>
            <a:spLocks noGrp="1"/>
          </p:cNvSpPr>
          <p:nvPr>
            <p:ph type="dt" sz="half" idx="10"/>
          </p:nvPr>
        </p:nvSpPr>
        <p:spPr/>
        <p:txBody>
          <a:bodyPr/>
          <a:lstStyle/>
          <a:p>
            <a:fld id="{DA8007DC-F652-440C-8E09-630E2E4F65A6}" type="datetimeFigureOut">
              <a:rPr lang="uk-UA" smtClean="0"/>
              <a:t>22.05.2023</a:t>
            </a:fld>
            <a:endParaRPr lang="uk-UA"/>
          </a:p>
        </p:txBody>
      </p:sp>
      <p:sp>
        <p:nvSpPr>
          <p:cNvPr id="8" name="Нижний колонтитул 7">
            <a:extLst>
              <a:ext uri="{FF2B5EF4-FFF2-40B4-BE49-F238E27FC236}">
                <a16:creationId xmlns:a16="http://schemas.microsoft.com/office/drawing/2014/main" id="{038C2BF2-E961-4A27-895A-FF6145AF5001}"/>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A45F32E4-BEF5-4D52-BDF8-DADA221AAAFA}"/>
              </a:ext>
            </a:extLst>
          </p:cNvPr>
          <p:cNvSpPr>
            <a:spLocks noGrp="1"/>
          </p:cNvSpPr>
          <p:nvPr>
            <p:ph type="sldNum" sz="quarter" idx="12"/>
          </p:nvPr>
        </p:nvSpPr>
        <p:spPr/>
        <p:txBody>
          <a:bodyPr/>
          <a:lstStyle/>
          <a:p>
            <a:fld id="{AE4AE707-BD9D-45F3-8F18-BF0D592BC17D}" type="slidenum">
              <a:rPr lang="uk-UA" smtClean="0"/>
              <a:t>‹#›</a:t>
            </a:fld>
            <a:endParaRPr lang="uk-UA"/>
          </a:p>
        </p:txBody>
      </p:sp>
    </p:spTree>
    <p:extLst>
      <p:ext uri="{BB962C8B-B14F-4D97-AF65-F5344CB8AC3E}">
        <p14:creationId xmlns:p14="http://schemas.microsoft.com/office/powerpoint/2010/main" val="48062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C85D1F-571D-4067-BF41-A78843B44EB9}"/>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0B18B412-E76B-4B81-86D3-8C37E48EA3A3}"/>
              </a:ext>
            </a:extLst>
          </p:cNvPr>
          <p:cNvSpPr>
            <a:spLocks noGrp="1"/>
          </p:cNvSpPr>
          <p:nvPr>
            <p:ph type="dt" sz="half" idx="10"/>
          </p:nvPr>
        </p:nvSpPr>
        <p:spPr/>
        <p:txBody>
          <a:bodyPr/>
          <a:lstStyle/>
          <a:p>
            <a:fld id="{DA8007DC-F652-440C-8E09-630E2E4F65A6}" type="datetimeFigureOut">
              <a:rPr lang="uk-UA" smtClean="0"/>
              <a:t>22.05.2023</a:t>
            </a:fld>
            <a:endParaRPr lang="uk-UA"/>
          </a:p>
        </p:txBody>
      </p:sp>
      <p:sp>
        <p:nvSpPr>
          <p:cNvPr id="4" name="Нижний колонтитул 3">
            <a:extLst>
              <a:ext uri="{FF2B5EF4-FFF2-40B4-BE49-F238E27FC236}">
                <a16:creationId xmlns:a16="http://schemas.microsoft.com/office/drawing/2014/main" id="{CA73F065-0EE7-4C2F-8851-0ECBA4F7E7B3}"/>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6C2FABAD-198E-424B-8106-96B0D1A6181E}"/>
              </a:ext>
            </a:extLst>
          </p:cNvPr>
          <p:cNvSpPr>
            <a:spLocks noGrp="1"/>
          </p:cNvSpPr>
          <p:nvPr>
            <p:ph type="sldNum" sz="quarter" idx="12"/>
          </p:nvPr>
        </p:nvSpPr>
        <p:spPr/>
        <p:txBody>
          <a:bodyPr/>
          <a:lstStyle/>
          <a:p>
            <a:fld id="{AE4AE707-BD9D-45F3-8F18-BF0D592BC17D}" type="slidenum">
              <a:rPr lang="uk-UA" smtClean="0"/>
              <a:t>‹#›</a:t>
            </a:fld>
            <a:endParaRPr lang="uk-UA"/>
          </a:p>
        </p:txBody>
      </p:sp>
    </p:spTree>
    <p:extLst>
      <p:ext uri="{BB962C8B-B14F-4D97-AF65-F5344CB8AC3E}">
        <p14:creationId xmlns:p14="http://schemas.microsoft.com/office/powerpoint/2010/main" val="113580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27CC98A-6F10-40A9-B232-F3669D2CDF10}"/>
              </a:ext>
            </a:extLst>
          </p:cNvPr>
          <p:cNvSpPr>
            <a:spLocks noGrp="1"/>
          </p:cNvSpPr>
          <p:nvPr>
            <p:ph type="dt" sz="half" idx="10"/>
          </p:nvPr>
        </p:nvSpPr>
        <p:spPr/>
        <p:txBody>
          <a:bodyPr/>
          <a:lstStyle/>
          <a:p>
            <a:fld id="{DA8007DC-F652-440C-8E09-630E2E4F65A6}" type="datetimeFigureOut">
              <a:rPr lang="uk-UA" smtClean="0"/>
              <a:t>22.05.2023</a:t>
            </a:fld>
            <a:endParaRPr lang="uk-UA"/>
          </a:p>
        </p:txBody>
      </p:sp>
      <p:sp>
        <p:nvSpPr>
          <p:cNvPr id="3" name="Нижний колонтитул 2">
            <a:extLst>
              <a:ext uri="{FF2B5EF4-FFF2-40B4-BE49-F238E27FC236}">
                <a16:creationId xmlns:a16="http://schemas.microsoft.com/office/drawing/2014/main" id="{398DD0D9-1876-4125-8FAE-391E20890DEC}"/>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D319B13C-3AB1-4BE4-9046-6749CE1F32FF}"/>
              </a:ext>
            </a:extLst>
          </p:cNvPr>
          <p:cNvSpPr>
            <a:spLocks noGrp="1"/>
          </p:cNvSpPr>
          <p:nvPr>
            <p:ph type="sldNum" sz="quarter" idx="12"/>
          </p:nvPr>
        </p:nvSpPr>
        <p:spPr/>
        <p:txBody>
          <a:bodyPr/>
          <a:lstStyle/>
          <a:p>
            <a:fld id="{AE4AE707-BD9D-45F3-8F18-BF0D592BC17D}" type="slidenum">
              <a:rPr lang="uk-UA" smtClean="0"/>
              <a:t>‹#›</a:t>
            </a:fld>
            <a:endParaRPr lang="uk-UA"/>
          </a:p>
        </p:txBody>
      </p:sp>
    </p:spTree>
    <p:extLst>
      <p:ext uri="{BB962C8B-B14F-4D97-AF65-F5344CB8AC3E}">
        <p14:creationId xmlns:p14="http://schemas.microsoft.com/office/powerpoint/2010/main" val="77369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8AA29A-D5DC-4107-BB00-2D47C093B92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0D83B2DA-6B53-4373-B809-43AC9671D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E6B30484-7717-494A-B90D-5303F5E843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FDF4489-B1B6-4675-9EF4-44B12750FDF9}"/>
              </a:ext>
            </a:extLst>
          </p:cNvPr>
          <p:cNvSpPr>
            <a:spLocks noGrp="1"/>
          </p:cNvSpPr>
          <p:nvPr>
            <p:ph type="dt" sz="half" idx="10"/>
          </p:nvPr>
        </p:nvSpPr>
        <p:spPr/>
        <p:txBody>
          <a:bodyPr/>
          <a:lstStyle/>
          <a:p>
            <a:fld id="{DA8007DC-F652-440C-8E09-630E2E4F65A6}" type="datetimeFigureOut">
              <a:rPr lang="uk-UA" smtClean="0"/>
              <a:t>22.05.2023</a:t>
            </a:fld>
            <a:endParaRPr lang="uk-UA"/>
          </a:p>
        </p:txBody>
      </p:sp>
      <p:sp>
        <p:nvSpPr>
          <p:cNvPr id="6" name="Нижний колонтитул 5">
            <a:extLst>
              <a:ext uri="{FF2B5EF4-FFF2-40B4-BE49-F238E27FC236}">
                <a16:creationId xmlns:a16="http://schemas.microsoft.com/office/drawing/2014/main" id="{A75B5296-4B43-4146-895D-0CD445406553}"/>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09BA0AC1-A5B1-4BB2-8777-E0A8768E6D23}"/>
              </a:ext>
            </a:extLst>
          </p:cNvPr>
          <p:cNvSpPr>
            <a:spLocks noGrp="1"/>
          </p:cNvSpPr>
          <p:nvPr>
            <p:ph type="sldNum" sz="quarter" idx="12"/>
          </p:nvPr>
        </p:nvSpPr>
        <p:spPr/>
        <p:txBody>
          <a:bodyPr/>
          <a:lstStyle/>
          <a:p>
            <a:fld id="{AE4AE707-BD9D-45F3-8F18-BF0D592BC17D}" type="slidenum">
              <a:rPr lang="uk-UA" smtClean="0"/>
              <a:t>‹#›</a:t>
            </a:fld>
            <a:endParaRPr lang="uk-UA"/>
          </a:p>
        </p:txBody>
      </p:sp>
    </p:spTree>
    <p:extLst>
      <p:ext uri="{BB962C8B-B14F-4D97-AF65-F5344CB8AC3E}">
        <p14:creationId xmlns:p14="http://schemas.microsoft.com/office/powerpoint/2010/main" val="254719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CF856-2968-43A3-A5A4-1B75303A8B8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52777A85-2E4F-4E28-A12C-349842565E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E5509717-76B9-4ECC-B04D-2301C128D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B039021-6DCE-4513-ADDB-985CE21F38EE}"/>
              </a:ext>
            </a:extLst>
          </p:cNvPr>
          <p:cNvSpPr>
            <a:spLocks noGrp="1"/>
          </p:cNvSpPr>
          <p:nvPr>
            <p:ph type="dt" sz="half" idx="10"/>
          </p:nvPr>
        </p:nvSpPr>
        <p:spPr/>
        <p:txBody>
          <a:bodyPr/>
          <a:lstStyle/>
          <a:p>
            <a:fld id="{DA8007DC-F652-440C-8E09-630E2E4F65A6}" type="datetimeFigureOut">
              <a:rPr lang="uk-UA" smtClean="0"/>
              <a:t>22.05.2023</a:t>
            </a:fld>
            <a:endParaRPr lang="uk-UA"/>
          </a:p>
        </p:txBody>
      </p:sp>
      <p:sp>
        <p:nvSpPr>
          <p:cNvPr id="6" name="Нижний колонтитул 5">
            <a:extLst>
              <a:ext uri="{FF2B5EF4-FFF2-40B4-BE49-F238E27FC236}">
                <a16:creationId xmlns:a16="http://schemas.microsoft.com/office/drawing/2014/main" id="{B91AE4DC-3622-4B68-B701-E2FBD77F68B1}"/>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F4C4BF8B-A424-4717-8607-0817FC4F4902}"/>
              </a:ext>
            </a:extLst>
          </p:cNvPr>
          <p:cNvSpPr>
            <a:spLocks noGrp="1"/>
          </p:cNvSpPr>
          <p:nvPr>
            <p:ph type="sldNum" sz="quarter" idx="12"/>
          </p:nvPr>
        </p:nvSpPr>
        <p:spPr/>
        <p:txBody>
          <a:bodyPr/>
          <a:lstStyle/>
          <a:p>
            <a:fld id="{AE4AE707-BD9D-45F3-8F18-BF0D592BC17D}" type="slidenum">
              <a:rPr lang="uk-UA" smtClean="0"/>
              <a:t>‹#›</a:t>
            </a:fld>
            <a:endParaRPr lang="uk-UA"/>
          </a:p>
        </p:txBody>
      </p:sp>
    </p:spTree>
    <p:extLst>
      <p:ext uri="{BB962C8B-B14F-4D97-AF65-F5344CB8AC3E}">
        <p14:creationId xmlns:p14="http://schemas.microsoft.com/office/powerpoint/2010/main" val="137347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A7419F-EC9D-41CF-AE34-23C53261C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79C66936-DEAA-4772-AD0F-F8463F6A83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463CFE79-AB07-4608-83A6-65AE628BF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007DC-F652-440C-8E09-630E2E4F65A6}" type="datetimeFigureOut">
              <a:rPr lang="uk-UA" smtClean="0"/>
              <a:t>22.05.2023</a:t>
            </a:fld>
            <a:endParaRPr lang="uk-UA"/>
          </a:p>
        </p:txBody>
      </p:sp>
      <p:sp>
        <p:nvSpPr>
          <p:cNvPr id="5" name="Нижний колонтитул 4">
            <a:extLst>
              <a:ext uri="{FF2B5EF4-FFF2-40B4-BE49-F238E27FC236}">
                <a16:creationId xmlns:a16="http://schemas.microsoft.com/office/drawing/2014/main" id="{48137322-9032-4E3E-B03C-1060300F7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6C53E3BA-67FB-4B6A-A710-4694953EC0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AE707-BD9D-45F3-8F18-BF0D592BC17D}" type="slidenum">
              <a:rPr lang="uk-UA" smtClean="0"/>
              <a:t>‹#›</a:t>
            </a:fld>
            <a:endParaRPr lang="uk-UA"/>
          </a:p>
        </p:txBody>
      </p:sp>
    </p:spTree>
    <p:extLst>
      <p:ext uri="{BB962C8B-B14F-4D97-AF65-F5344CB8AC3E}">
        <p14:creationId xmlns:p14="http://schemas.microsoft.com/office/powerpoint/2010/main" val="4151848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57230CE-E241-4092-BAC8-253A8EB71404}"/>
              </a:ext>
            </a:extLst>
          </p:cNvPr>
          <p:cNvSpPr>
            <a:spLocks noGrp="1"/>
          </p:cNvSpPr>
          <p:nvPr>
            <p:ph type="ctrTitle"/>
          </p:nvPr>
        </p:nvSpPr>
        <p:spPr>
          <a:xfrm>
            <a:off x="1885950" y="-239712"/>
            <a:ext cx="9144000" cy="2387600"/>
          </a:xfrm>
        </p:spPr>
        <p:txBody>
          <a:bodyPr>
            <a:normAutofit/>
          </a:bodyPr>
          <a:lstStyle/>
          <a:p>
            <a:r>
              <a:rPr lang="uk-UA" sz="4000" dirty="0">
                <a:latin typeface="Times New Roman" panose="02020603050405020304" pitchFamily="18" charset="0"/>
                <a:cs typeface="Times New Roman" panose="02020603050405020304" pitchFamily="18" charset="0"/>
              </a:rPr>
              <a:t>ЗВІТ</a:t>
            </a:r>
            <a:br>
              <a:rPr lang="uk-UA" sz="4000" dirty="0">
                <a:latin typeface="Times New Roman" panose="02020603050405020304" pitchFamily="18" charset="0"/>
                <a:cs typeface="Times New Roman" panose="02020603050405020304" pitchFamily="18" charset="0"/>
              </a:rPr>
            </a:br>
            <a:r>
              <a:rPr lang="uk-UA" sz="4000" dirty="0">
                <a:latin typeface="Times New Roman" panose="02020603050405020304" pitchFamily="18" charset="0"/>
                <a:cs typeface="Times New Roman" panose="02020603050405020304" pitchFamily="18" charset="0"/>
              </a:rPr>
              <a:t>ВІДДІЛУ ЗЕМЕЛЬНИХ ВІДНОСИН</a:t>
            </a:r>
            <a:br>
              <a:rPr lang="uk-UA" sz="4000" dirty="0">
                <a:latin typeface="Times New Roman" panose="02020603050405020304" pitchFamily="18" charset="0"/>
                <a:cs typeface="Times New Roman" panose="02020603050405020304" pitchFamily="18" charset="0"/>
              </a:rPr>
            </a:br>
            <a:r>
              <a:rPr lang="uk-UA" sz="4000" dirty="0">
                <a:latin typeface="Times New Roman" panose="02020603050405020304" pitchFamily="18" charset="0"/>
                <a:cs typeface="Times New Roman" panose="02020603050405020304" pitchFamily="18" charset="0"/>
              </a:rPr>
              <a:t>ТАШАНСЬКОЇ СІЛЬСЬКОЇ РАДИ</a:t>
            </a:r>
            <a:r>
              <a:rPr lang="uk-UA" sz="4000" dirty="0"/>
              <a:t> </a:t>
            </a:r>
          </a:p>
        </p:txBody>
      </p:sp>
    </p:spTree>
    <p:extLst>
      <p:ext uri="{BB962C8B-B14F-4D97-AF65-F5344CB8AC3E}">
        <p14:creationId xmlns:p14="http://schemas.microsoft.com/office/powerpoint/2010/main" val="416426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Заголовок 3">
            <a:extLst>
              <a:ext uri="{FF2B5EF4-FFF2-40B4-BE49-F238E27FC236}">
                <a16:creationId xmlns:a16="http://schemas.microsoft.com/office/drawing/2014/main" id="{07A9EDFA-9D24-45A6-A174-F384AD247394}"/>
              </a:ext>
            </a:extLst>
          </p:cNvPr>
          <p:cNvSpPr>
            <a:spLocks noGrp="1"/>
          </p:cNvSpPr>
          <p:nvPr>
            <p:ph type="title"/>
          </p:nvPr>
        </p:nvSpPr>
        <p:spPr/>
        <p:txBody>
          <a:bodyPr/>
          <a:lstStyle/>
          <a:p>
            <a:endParaRPr lang="uk-UA"/>
          </a:p>
        </p:txBody>
      </p:sp>
      <p:graphicFrame>
        <p:nvGraphicFramePr>
          <p:cNvPr id="7" name="Объект 6">
            <a:extLst>
              <a:ext uri="{FF2B5EF4-FFF2-40B4-BE49-F238E27FC236}">
                <a16:creationId xmlns:a16="http://schemas.microsoft.com/office/drawing/2014/main" id="{29870143-5466-4D40-94D5-669358B2DDCB}"/>
              </a:ext>
            </a:extLst>
          </p:cNvPr>
          <p:cNvGraphicFramePr>
            <a:graphicFrameLocks noGrp="1"/>
          </p:cNvGraphicFramePr>
          <p:nvPr>
            <p:ph idx="1"/>
            <p:extLst>
              <p:ext uri="{D42A27DB-BD31-4B8C-83A1-F6EECF244321}">
                <p14:modId xmlns:p14="http://schemas.microsoft.com/office/powerpoint/2010/main" val="1595005856"/>
              </p:ext>
            </p:extLst>
          </p:nvPr>
        </p:nvGraphicFramePr>
        <p:xfrm>
          <a:off x="612559" y="365125"/>
          <a:ext cx="11034943" cy="6116305"/>
        </p:xfrm>
        <a:graphic>
          <a:graphicData uri="http://schemas.openxmlformats.org/drawingml/2006/table">
            <a:tbl>
              <a:tblPr firstRow="1" firstCol="1" lastRow="1" lastCol="1" bandRow="1" bandCol="1">
                <a:tableStyleId>{5C22544A-7EE6-4342-B048-85BDC9FD1C3A}</a:tableStyleId>
              </a:tblPr>
              <a:tblGrid>
                <a:gridCol w="1953088">
                  <a:extLst>
                    <a:ext uri="{9D8B030D-6E8A-4147-A177-3AD203B41FA5}">
                      <a16:colId xmlns:a16="http://schemas.microsoft.com/office/drawing/2014/main" val="1507443645"/>
                    </a:ext>
                  </a:extLst>
                </a:gridCol>
                <a:gridCol w="2421139">
                  <a:extLst>
                    <a:ext uri="{9D8B030D-6E8A-4147-A177-3AD203B41FA5}">
                      <a16:colId xmlns:a16="http://schemas.microsoft.com/office/drawing/2014/main" val="115315345"/>
                    </a:ext>
                  </a:extLst>
                </a:gridCol>
                <a:gridCol w="2123550">
                  <a:extLst>
                    <a:ext uri="{9D8B030D-6E8A-4147-A177-3AD203B41FA5}">
                      <a16:colId xmlns:a16="http://schemas.microsoft.com/office/drawing/2014/main" val="306828976"/>
                    </a:ext>
                  </a:extLst>
                </a:gridCol>
                <a:gridCol w="2268583">
                  <a:extLst>
                    <a:ext uri="{9D8B030D-6E8A-4147-A177-3AD203B41FA5}">
                      <a16:colId xmlns:a16="http://schemas.microsoft.com/office/drawing/2014/main" val="949086863"/>
                    </a:ext>
                  </a:extLst>
                </a:gridCol>
                <a:gridCol w="2268583">
                  <a:extLst>
                    <a:ext uri="{9D8B030D-6E8A-4147-A177-3AD203B41FA5}">
                      <a16:colId xmlns:a16="http://schemas.microsoft.com/office/drawing/2014/main" val="1465337493"/>
                    </a:ext>
                  </a:extLst>
                </a:gridCol>
              </a:tblGrid>
              <a:tr h="496009">
                <a:tc rowSpan="10">
                  <a:txBody>
                    <a:bodyPr/>
                    <a:lstStyle/>
                    <a:p>
                      <a:pPr algn="l">
                        <a:spcAft>
                          <a:spcPts val="0"/>
                        </a:spcAft>
                      </a:pPr>
                      <a:r>
                        <a:rPr lang="uk-UA" sz="1200">
                          <a:effectLst/>
                        </a:rPr>
                        <a:t>7.</a:t>
                      </a:r>
                      <a:endParaRPr lang="uk-UA" sz="1200">
                        <a:effectLst/>
                        <a:latin typeface="Times New Roman" panose="02020603050405020304" pitchFamily="18" charset="0"/>
                        <a:ea typeface="Times New Roman" panose="02020603050405020304" pitchFamily="18" charset="0"/>
                      </a:endParaRPr>
                    </a:p>
                  </a:txBody>
                  <a:tcPr marL="68580" marR="68580" marT="0" marB="0"/>
                </a:tc>
                <a:tc rowSpan="10">
                  <a:txBody>
                    <a:bodyPr/>
                    <a:lstStyle/>
                    <a:p>
                      <a:pPr algn="l">
                        <a:spcAft>
                          <a:spcPts val="0"/>
                        </a:spcAft>
                      </a:pPr>
                      <a:r>
                        <a:rPr lang="uk-UA" sz="1400" dirty="0" err="1">
                          <a:effectLst/>
                          <a:latin typeface="Times New Roman" panose="02020603050405020304" pitchFamily="18" charset="0"/>
                          <a:cs typeface="Times New Roman" panose="02020603050405020304" pitchFamily="18" charset="0"/>
                        </a:rPr>
                        <a:t>Малокаратульський</a:t>
                      </a:r>
                      <a:endParaRPr lang="uk-UA" sz="1400" dirty="0">
                        <a:effectLst/>
                        <a:latin typeface="Times New Roman" panose="02020603050405020304" pitchFamily="18" charset="0"/>
                        <a:cs typeface="Times New Roman" panose="02020603050405020304" pitchFamily="18" charset="0"/>
                      </a:endParaRPr>
                    </a:p>
                    <a:p>
                      <a:pPr algn="l">
                        <a:spcAft>
                          <a:spcPts val="0"/>
                        </a:spcAft>
                      </a:pPr>
                      <a:r>
                        <a:rPr lang="uk-UA" sz="1400" dirty="0" err="1">
                          <a:effectLst/>
                          <a:latin typeface="Times New Roman" panose="02020603050405020304" pitchFamily="18" charset="0"/>
                          <a:cs typeface="Times New Roman" panose="02020603050405020304" pitchFamily="18" charset="0"/>
                        </a:rPr>
                        <a:t>старостинський</a:t>
                      </a: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a:effectLst/>
                          <a:latin typeface="Times New Roman" panose="02020603050405020304" pitchFamily="18" charset="0"/>
                          <a:cs typeface="Times New Roman" panose="02020603050405020304" pitchFamily="18" charset="0"/>
                        </a:rPr>
                        <a:t>округ (села Мала </a:t>
                      </a:r>
                      <a:r>
                        <a:rPr lang="uk-UA" sz="1400" dirty="0" err="1">
                          <a:effectLst/>
                          <a:latin typeface="Times New Roman" panose="02020603050405020304" pitchFamily="18" charset="0"/>
                          <a:cs typeface="Times New Roman" panose="02020603050405020304" pitchFamily="18" charset="0"/>
                        </a:rPr>
                        <a:t>Каратуль</a:t>
                      </a:r>
                      <a:r>
                        <a:rPr lang="uk-UA" sz="1400" dirty="0">
                          <a:effectLst/>
                          <a:latin typeface="Times New Roman" panose="02020603050405020304" pitchFamily="18" charset="0"/>
                          <a:cs typeface="Times New Roman" panose="02020603050405020304" pitchFamily="18" charset="0"/>
                        </a:rPr>
                        <a:t>, Воскресенське , Травневе )</a:t>
                      </a:r>
                    </a:p>
                    <a:p>
                      <a:pPr algn="l">
                        <a:spcAft>
                          <a:spcPts val="0"/>
                        </a:spcAft>
                      </a:pP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a:effectLst/>
                          <a:latin typeface="Times New Roman" panose="02020603050405020304" pitchFamily="18" charset="0"/>
                          <a:cs typeface="Times New Roman" panose="02020603050405020304" pitchFamily="18" charset="0"/>
                        </a:rPr>
                        <a:t>Всього землі в обробітку -                  1950 , 7219 га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ПП «</a:t>
                      </a:r>
                      <a:r>
                        <a:rPr lang="uk-UA" sz="1400" dirty="0" err="1">
                          <a:effectLst/>
                          <a:latin typeface="Times New Roman" panose="02020603050405020304" pitchFamily="18" charset="0"/>
                          <a:cs typeface="Times New Roman" panose="02020603050405020304" pitchFamily="18" charset="0"/>
                        </a:rPr>
                        <a:t>Євросем</a:t>
                      </a: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1690 ,  0270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7814954"/>
                  </a:ext>
                </a:extLst>
              </a:tr>
              <a:tr h="603522">
                <a:tc vMerge="1">
                  <a:txBody>
                    <a:bodyPr/>
                    <a:lstStyle/>
                    <a:p>
                      <a:endParaRPr lang="uk-UA"/>
                    </a:p>
                  </a:txBody>
                  <a:tcPr/>
                </a:tc>
                <a:tc vMerge="1">
                  <a:txBody>
                    <a:bodyPr/>
                    <a:lstStyle/>
                    <a:p>
                      <a:endParaRPr lang="uk-UA"/>
                    </a:p>
                  </a:txBody>
                  <a:tcPr/>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одноосібники</a:t>
                      </a:r>
                    </a:p>
                    <a:p>
                      <a:pPr algn="ctr">
                        <a:spcAft>
                          <a:spcPts val="0"/>
                        </a:spcAft>
                      </a:pPr>
                      <a:r>
                        <a:rPr lang="uk-UA" sz="1400" dirty="0">
                          <a:effectLst/>
                          <a:latin typeface="Times New Roman" panose="02020603050405020304" pitchFamily="18" charset="0"/>
                          <a:cs typeface="Times New Roman" panose="02020603050405020304" pitchFamily="18" charset="0"/>
                        </a:rPr>
                        <a:t>( 13 паїв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40 ,  8130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7082572"/>
                  </a:ext>
                </a:extLst>
              </a:tr>
              <a:tr h="603522">
                <a:tc vMerge="1">
                  <a:txBody>
                    <a:bodyPr/>
                    <a:lstStyle/>
                    <a:p>
                      <a:endParaRPr lang="uk-UA"/>
                    </a:p>
                  </a:txBody>
                  <a:tcPr/>
                </a:tc>
                <a:tc vMerge="1">
                  <a:txBody>
                    <a:bodyPr/>
                    <a:lstStyle/>
                    <a:p>
                      <a:endParaRPr lang="uk-UA"/>
                    </a:p>
                  </a:txBody>
                  <a:tcPr/>
                </a:tc>
                <a:tc>
                  <a:txBody>
                    <a:bodyPr/>
                    <a:lstStyle/>
                    <a:p>
                      <a:pPr algn="l">
                        <a:spcAft>
                          <a:spcPts val="0"/>
                        </a:spcAft>
                      </a:pPr>
                      <a:r>
                        <a:rPr lang="uk-UA" sz="1400" dirty="0">
                          <a:effectLst/>
                          <a:latin typeface="Times New Roman" panose="02020603050405020304" pitchFamily="18" charset="0"/>
                          <a:cs typeface="Times New Roman" panose="02020603050405020304" pitchFamily="18" charset="0"/>
                        </a:rPr>
                        <a:t>             ФГ « </a:t>
                      </a:r>
                      <a:r>
                        <a:rPr lang="uk-UA" sz="1400" dirty="0" err="1">
                          <a:effectLst/>
                          <a:latin typeface="Times New Roman" panose="02020603050405020304" pitchFamily="18" charset="0"/>
                          <a:cs typeface="Times New Roman" panose="02020603050405020304" pitchFamily="18" charset="0"/>
                        </a:rPr>
                        <a:t>Метрояна</a:t>
                      </a:r>
                      <a:r>
                        <a:rPr lang="uk-UA" sz="1400" dirty="0">
                          <a:effectLst/>
                          <a:latin typeface="Times New Roman" panose="02020603050405020304" pitchFamily="18" charset="0"/>
                          <a:cs typeface="Times New Roman" panose="02020603050405020304" pitchFamily="18" charset="0"/>
                        </a:rPr>
                        <a:t>»</a:t>
                      </a:r>
                    </a:p>
                    <a:p>
                      <a:pPr algn="ctr">
                        <a:spcAft>
                          <a:spcPts val="0"/>
                        </a:spcAft>
                      </a:pPr>
                      <a:r>
                        <a:rPr lang="uk-UA" sz="1400" dirty="0" err="1">
                          <a:effectLst/>
                          <a:latin typeface="Times New Roman" panose="02020603050405020304" pitchFamily="18" charset="0"/>
                          <a:cs typeface="Times New Roman" panose="02020603050405020304" pitchFamily="18" charset="0"/>
                        </a:rPr>
                        <a:t>Скряга</a:t>
                      </a:r>
                      <a:r>
                        <a:rPr lang="uk-UA" sz="1400" dirty="0">
                          <a:effectLst/>
                          <a:latin typeface="Times New Roman" panose="02020603050405020304" pitchFamily="18" charset="0"/>
                          <a:cs typeface="Times New Roman" panose="02020603050405020304" pitchFamily="18" charset="0"/>
                        </a:rPr>
                        <a:t> Г.М.</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20 ,  5200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8224650"/>
                  </a:ext>
                </a:extLst>
              </a:tr>
              <a:tr h="528081">
                <a:tc vMerge="1">
                  <a:txBody>
                    <a:bodyPr/>
                    <a:lstStyle/>
                    <a:p>
                      <a:endParaRPr lang="uk-UA"/>
                    </a:p>
                  </a:txBody>
                  <a:tcPr/>
                </a:tc>
                <a:tc vMerge="1">
                  <a:txBody>
                    <a:bodyPr/>
                    <a:lstStyle/>
                    <a:p>
                      <a:endParaRPr lang="uk-UA"/>
                    </a:p>
                  </a:txBody>
                  <a:tcPr/>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ФГ « Любава » Скідан В. К.</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46 , 8000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4563059"/>
                  </a:ext>
                </a:extLst>
              </a:tr>
              <a:tr h="724226">
                <a:tc vMerge="1">
                  <a:txBody>
                    <a:bodyPr/>
                    <a:lstStyle/>
                    <a:p>
                      <a:endParaRPr lang="uk-UA"/>
                    </a:p>
                  </a:txBody>
                  <a:tcPr/>
                </a:tc>
                <a:tc vMerge="1">
                  <a:txBody>
                    <a:bodyPr/>
                    <a:lstStyle/>
                    <a:p>
                      <a:endParaRPr lang="uk-UA"/>
                    </a:p>
                  </a:txBody>
                  <a:tcPr/>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ФГ   Пироговський   О. Ю.</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44 ,  8700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233124"/>
                  </a:ext>
                </a:extLst>
              </a:tr>
              <a:tr h="678962">
                <a:tc vMerge="1">
                  <a:txBody>
                    <a:bodyPr/>
                    <a:lstStyle/>
                    <a:p>
                      <a:endParaRPr lang="uk-UA"/>
                    </a:p>
                  </a:txBody>
                  <a:tcPr/>
                </a:tc>
                <a:tc vMerge="1">
                  <a:txBody>
                    <a:bodyPr/>
                    <a:lstStyle/>
                    <a:p>
                      <a:endParaRPr lang="uk-UA"/>
                    </a:p>
                  </a:txBody>
                  <a:tcPr/>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ФГ  Ігнатенко М.В.</a:t>
                      </a:r>
                    </a:p>
                    <a:p>
                      <a:pPr algn="ctr">
                        <a:spcAft>
                          <a:spcPts val="0"/>
                        </a:spcAft>
                      </a:pPr>
                      <a:r>
                        <a:rPr lang="uk-UA" sz="1400">
                          <a:effectLst/>
                          <a:latin typeface="Times New Roman" panose="02020603050405020304" pitchFamily="18" charset="0"/>
                          <a:cs typeface="Times New Roman" panose="02020603050405020304" pitchFamily="18" charset="0"/>
                        </a:rPr>
                        <a:t>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50 , 0000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3746404"/>
                  </a:ext>
                </a:extLst>
              </a:tr>
              <a:tr h="362113">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 Запорожець М.С.</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7 , 1000 ( с. Воскресенське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7241088"/>
                  </a:ext>
                </a:extLst>
              </a:tr>
              <a:tr h="603522">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  « Єлісейські поля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24 , 1900 – орендує Запорожець М.С.</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1912511"/>
                  </a:ext>
                </a:extLst>
              </a:tr>
              <a:tr h="724226">
                <a:tc vMerge="1">
                  <a:txBody>
                    <a:bodyPr/>
                    <a:lstStyle/>
                    <a:p>
                      <a:endParaRPr lang="uk-UA"/>
                    </a:p>
                  </a:txBody>
                  <a:tcPr/>
                </a:tc>
                <a:tc vMerge="1">
                  <a:txBody>
                    <a:bodyPr/>
                    <a:lstStyle/>
                    <a:p>
                      <a:endParaRPr lang="uk-UA"/>
                    </a:p>
                  </a:txBody>
                  <a:tcPr/>
                </a:tc>
                <a:tc>
                  <a:txBody>
                    <a:bodyPr/>
                    <a:lstStyle/>
                    <a:p>
                      <a:pPr algn="l"/>
                      <a:r>
                        <a:rPr lang="uk-UA" sz="1400">
                          <a:effectLst/>
                          <a:latin typeface="Times New Roman" panose="02020603050405020304" pitchFamily="18" charset="0"/>
                          <a:cs typeface="Times New Roman" panose="02020603050405020304" pitchFamily="18" charset="0"/>
                        </a:rPr>
                        <a:t>          Ф.о. Головатенко О.О.</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23 , 7000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Періодично обробляє                             ПП   « </a:t>
                      </a:r>
                      <a:r>
                        <a:rPr lang="uk-UA" sz="1400" dirty="0" err="1">
                          <a:effectLst/>
                          <a:latin typeface="Times New Roman" panose="02020603050405020304" pitchFamily="18" charset="0"/>
                          <a:cs typeface="Times New Roman" panose="02020603050405020304" pitchFamily="18" charset="0"/>
                        </a:rPr>
                        <a:t>Євросем</a:t>
                      </a: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0747975"/>
                  </a:ext>
                </a:extLst>
              </a:tr>
              <a:tr h="792122">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 Дубина    ( пай соц.сф.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4 , 7019</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7969380"/>
                  </a:ext>
                </a:extLst>
              </a:tr>
            </a:tbl>
          </a:graphicData>
        </a:graphic>
      </p:graphicFrame>
    </p:spTree>
    <p:extLst>
      <p:ext uri="{BB962C8B-B14F-4D97-AF65-F5344CB8AC3E}">
        <p14:creationId xmlns:p14="http://schemas.microsoft.com/office/powerpoint/2010/main" val="192985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Заголовок 3">
            <a:extLst>
              <a:ext uri="{FF2B5EF4-FFF2-40B4-BE49-F238E27FC236}">
                <a16:creationId xmlns:a16="http://schemas.microsoft.com/office/drawing/2014/main" id="{B67FCC11-A70C-4659-826E-2A9A7FA783DD}"/>
              </a:ext>
            </a:extLst>
          </p:cNvPr>
          <p:cNvSpPr>
            <a:spLocks noGrp="1"/>
          </p:cNvSpPr>
          <p:nvPr>
            <p:ph type="title"/>
          </p:nvPr>
        </p:nvSpPr>
        <p:spPr/>
        <p:txBody>
          <a:bodyPr/>
          <a:lstStyle/>
          <a:p>
            <a:endParaRPr lang="uk-UA"/>
          </a:p>
        </p:txBody>
      </p:sp>
      <p:graphicFrame>
        <p:nvGraphicFramePr>
          <p:cNvPr id="7" name="Объект 6">
            <a:extLst>
              <a:ext uri="{FF2B5EF4-FFF2-40B4-BE49-F238E27FC236}">
                <a16:creationId xmlns:a16="http://schemas.microsoft.com/office/drawing/2014/main" id="{BA182EA0-A2CB-4E58-92F0-F55105C43DAB}"/>
              </a:ext>
            </a:extLst>
          </p:cNvPr>
          <p:cNvGraphicFramePr>
            <a:graphicFrameLocks noGrp="1"/>
          </p:cNvGraphicFramePr>
          <p:nvPr>
            <p:ph idx="1"/>
            <p:extLst>
              <p:ext uri="{D42A27DB-BD31-4B8C-83A1-F6EECF244321}">
                <p14:modId xmlns:p14="http://schemas.microsoft.com/office/powerpoint/2010/main" val="3408809547"/>
              </p:ext>
            </p:extLst>
          </p:nvPr>
        </p:nvGraphicFramePr>
        <p:xfrm>
          <a:off x="727969" y="365125"/>
          <a:ext cx="11079331" cy="6201049"/>
        </p:xfrm>
        <a:graphic>
          <a:graphicData uri="http://schemas.openxmlformats.org/drawingml/2006/table">
            <a:tbl>
              <a:tblPr firstRow="1" firstCol="1" lastRow="1" lastCol="1" bandRow="1" bandCol="1">
                <a:tableStyleId>{5C22544A-7EE6-4342-B048-85BDC9FD1C3A}</a:tableStyleId>
              </a:tblPr>
              <a:tblGrid>
                <a:gridCol w="1845173">
                  <a:extLst>
                    <a:ext uri="{9D8B030D-6E8A-4147-A177-3AD203B41FA5}">
                      <a16:colId xmlns:a16="http://schemas.microsoft.com/office/drawing/2014/main" val="3674349604"/>
                    </a:ext>
                  </a:extLst>
                </a:gridCol>
                <a:gridCol w="2435154">
                  <a:extLst>
                    <a:ext uri="{9D8B030D-6E8A-4147-A177-3AD203B41FA5}">
                      <a16:colId xmlns:a16="http://schemas.microsoft.com/office/drawing/2014/main" val="69335972"/>
                    </a:ext>
                  </a:extLst>
                </a:gridCol>
                <a:gridCol w="1931064">
                  <a:extLst>
                    <a:ext uri="{9D8B030D-6E8A-4147-A177-3AD203B41FA5}">
                      <a16:colId xmlns:a16="http://schemas.microsoft.com/office/drawing/2014/main" val="1862874075"/>
                    </a:ext>
                  </a:extLst>
                </a:gridCol>
                <a:gridCol w="2433970">
                  <a:extLst>
                    <a:ext uri="{9D8B030D-6E8A-4147-A177-3AD203B41FA5}">
                      <a16:colId xmlns:a16="http://schemas.microsoft.com/office/drawing/2014/main" val="2006921624"/>
                    </a:ext>
                  </a:extLst>
                </a:gridCol>
                <a:gridCol w="2433970">
                  <a:extLst>
                    <a:ext uri="{9D8B030D-6E8A-4147-A177-3AD203B41FA5}">
                      <a16:colId xmlns:a16="http://schemas.microsoft.com/office/drawing/2014/main" val="3931607405"/>
                    </a:ext>
                  </a:extLst>
                </a:gridCol>
              </a:tblGrid>
              <a:tr h="330739">
                <a:tc rowSpan="12">
                  <a:txBody>
                    <a:bodyPr/>
                    <a:lstStyle/>
                    <a:p>
                      <a:pPr algn="l">
                        <a:spcAft>
                          <a:spcPts val="0"/>
                        </a:spcAft>
                      </a:pPr>
                      <a:r>
                        <a:rPr lang="uk-UA" sz="1200">
                          <a:effectLst/>
                        </a:rPr>
                        <a:t>8.</a:t>
                      </a:r>
                      <a:endParaRPr lang="uk-UA" sz="1200">
                        <a:effectLst/>
                        <a:latin typeface="Times New Roman" panose="02020603050405020304" pitchFamily="18" charset="0"/>
                        <a:ea typeface="Times New Roman" panose="02020603050405020304" pitchFamily="18" charset="0"/>
                      </a:endParaRPr>
                    </a:p>
                  </a:txBody>
                  <a:tcPr marL="68580" marR="68580" marT="0" marB="0"/>
                </a:tc>
                <a:tc rowSpan="12">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Полого - </a:t>
                      </a:r>
                      <a:r>
                        <a:rPr lang="uk-UA" sz="1400" dirty="0" err="1">
                          <a:effectLst/>
                          <a:latin typeface="Times New Roman" panose="02020603050405020304" pitchFamily="18" charset="0"/>
                          <a:cs typeface="Times New Roman" panose="02020603050405020304" pitchFamily="18" charset="0"/>
                        </a:rPr>
                        <a:t>Вергунівський</a:t>
                      </a:r>
                      <a:endParaRPr lang="uk-UA" sz="1400" dirty="0">
                        <a:effectLst/>
                        <a:latin typeface="Times New Roman" panose="02020603050405020304" pitchFamily="18" charset="0"/>
                        <a:cs typeface="Times New Roman" panose="02020603050405020304" pitchFamily="18" charset="0"/>
                      </a:endParaRPr>
                    </a:p>
                    <a:p>
                      <a:pPr algn="ctr">
                        <a:spcAft>
                          <a:spcPts val="0"/>
                        </a:spcAft>
                      </a:pPr>
                      <a:r>
                        <a:rPr lang="uk-UA" sz="1400" dirty="0" err="1">
                          <a:effectLst/>
                          <a:latin typeface="Times New Roman" panose="02020603050405020304" pitchFamily="18" charset="0"/>
                          <a:cs typeface="Times New Roman" panose="02020603050405020304" pitchFamily="18" charset="0"/>
                        </a:rPr>
                        <a:t>старостинський</a:t>
                      </a:r>
                      <a:endParaRPr lang="uk-UA" sz="1400" dirty="0">
                        <a:effectLst/>
                        <a:latin typeface="Times New Roman" panose="02020603050405020304" pitchFamily="18" charset="0"/>
                        <a:cs typeface="Times New Roman" panose="02020603050405020304" pitchFamily="18" charset="0"/>
                      </a:endParaRPr>
                    </a:p>
                    <a:p>
                      <a:pPr algn="ctr">
                        <a:spcAft>
                          <a:spcPts val="0"/>
                        </a:spcAft>
                      </a:pPr>
                      <a:r>
                        <a:rPr lang="uk-UA" sz="1400" dirty="0">
                          <a:effectLst/>
                          <a:latin typeface="Times New Roman" panose="02020603050405020304" pitchFamily="18" charset="0"/>
                          <a:cs typeface="Times New Roman" panose="02020603050405020304" pitchFamily="18" charset="0"/>
                        </a:rPr>
                        <a:t>округ ( села </a:t>
                      </a:r>
                      <a:r>
                        <a:rPr lang="uk-UA" sz="1400" dirty="0" err="1">
                          <a:effectLst/>
                          <a:latin typeface="Times New Roman" panose="02020603050405020304" pitchFamily="18" charset="0"/>
                          <a:cs typeface="Times New Roman" panose="02020603050405020304" pitchFamily="18" charset="0"/>
                        </a:rPr>
                        <a:t>Натягайлівка</a:t>
                      </a:r>
                      <a:r>
                        <a:rPr lang="uk-UA" sz="1400" dirty="0">
                          <a:effectLst/>
                          <a:latin typeface="Times New Roman" panose="02020603050405020304" pitchFamily="18" charset="0"/>
                          <a:cs typeface="Times New Roman" panose="02020603050405020304" pitchFamily="18" charset="0"/>
                        </a:rPr>
                        <a:t> ,          Перше Травня ,                             Пологи-Вергуни )</a:t>
                      </a:r>
                    </a:p>
                    <a:p>
                      <a:pPr algn="l">
                        <a:spcAft>
                          <a:spcPts val="0"/>
                        </a:spcAft>
                      </a:pPr>
                      <a:r>
                        <a:rPr lang="uk-UA" sz="1400" dirty="0">
                          <a:effectLst/>
                          <a:latin typeface="Times New Roman" panose="02020603050405020304" pitchFamily="18" charset="0"/>
                          <a:cs typeface="Times New Roman" panose="02020603050405020304" pitchFamily="18" charset="0"/>
                        </a:rPr>
                        <a:t> </a:t>
                      </a:r>
                    </a:p>
                    <a:p>
                      <a:pPr algn="ctr">
                        <a:spcAft>
                          <a:spcPts val="0"/>
                        </a:spcAft>
                      </a:pPr>
                      <a:r>
                        <a:rPr lang="uk-UA" sz="1400" dirty="0">
                          <a:effectLst/>
                          <a:latin typeface="Times New Roman" panose="02020603050405020304" pitchFamily="18" charset="0"/>
                          <a:cs typeface="Times New Roman" panose="02020603050405020304" pitchFamily="18" charset="0"/>
                        </a:rPr>
                        <a:t> </a:t>
                      </a:r>
                    </a:p>
                    <a:p>
                      <a:pPr algn="ctr">
                        <a:spcAft>
                          <a:spcPts val="0"/>
                        </a:spcAft>
                      </a:pPr>
                      <a:r>
                        <a:rPr lang="uk-UA" sz="1400" dirty="0">
                          <a:effectLst/>
                          <a:latin typeface="Times New Roman" panose="02020603050405020304" pitchFamily="18" charset="0"/>
                          <a:cs typeface="Times New Roman" panose="02020603050405020304" pitchFamily="18" charset="0"/>
                        </a:rPr>
                        <a:t>Всього землі в  обробітку -                                                   4300 , 2000 га</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ПП «Євросем»</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1272 , 7878</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3994767"/>
                  </a:ext>
                </a:extLst>
              </a:tr>
              <a:tr h="826848">
                <a:tc vMerge="1">
                  <a:txBody>
                    <a:bodyPr/>
                    <a:lstStyle/>
                    <a:p>
                      <a:endParaRPr lang="uk-UA"/>
                    </a:p>
                  </a:txBody>
                  <a:tcPr/>
                </a:tc>
                <a:tc vMerge="1">
                  <a:txBody>
                    <a:bodyPr/>
                    <a:lstStyle/>
                    <a:p>
                      <a:endParaRPr lang="uk-UA"/>
                    </a:p>
                  </a:txBody>
                  <a:tcPr/>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ФГ</a:t>
                      </a:r>
                    </a:p>
                    <a:p>
                      <a:pPr algn="ctr">
                        <a:spcAft>
                          <a:spcPts val="0"/>
                        </a:spcAft>
                      </a:pPr>
                      <a:r>
                        <a:rPr lang="uk-UA" sz="1400">
                          <a:effectLst/>
                          <a:latin typeface="Times New Roman" panose="02020603050405020304" pitchFamily="18" charset="0"/>
                          <a:cs typeface="Times New Roman" panose="02020603050405020304" pitchFamily="18" charset="0"/>
                        </a:rPr>
                        <a:t>« Колосок »</a:t>
                      </a:r>
                    </a:p>
                    <a:p>
                      <a:pPr algn="ctr">
                        <a:spcAft>
                          <a:spcPts val="0"/>
                        </a:spcAft>
                      </a:pPr>
                      <a:r>
                        <a:rPr lang="uk-UA" sz="1400">
                          <a:effectLst/>
                          <a:latin typeface="Times New Roman" panose="02020603050405020304" pitchFamily="18" charset="0"/>
                          <a:cs typeface="Times New Roman" panose="02020603050405020304" pitchFamily="18" charset="0"/>
                        </a:rPr>
                        <a:t>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1600 , 5464</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2778236"/>
                  </a:ext>
                </a:extLst>
              </a:tr>
              <a:tr h="602909">
                <a:tc vMerge="1">
                  <a:txBody>
                    <a:bodyPr/>
                    <a:lstStyle/>
                    <a:p>
                      <a:endParaRPr lang="uk-UA"/>
                    </a:p>
                  </a:txBody>
                  <a:tcPr/>
                </a:tc>
                <a:tc vMerge="1">
                  <a:txBody>
                    <a:bodyPr/>
                    <a:lstStyle/>
                    <a:p>
                      <a:endParaRPr lang="uk-UA"/>
                    </a:p>
                  </a:txBody>
                  <a:tcPr/>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ФГ   « Волошка »</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674 , 9296</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6404557"/>
                  </a:ext>
                </a:extLst>
              </a:tr>
              <a:tr h="551231">
                <a:tc vMerge="1">
                  <a:txBody>
                    <a:bodyPr/>
                    <a:lstStyle/>
                    <a:p>
                      <a:endParaRPr lang="uk-UA"/>
                    </a:p>
                  </a:txBody>
                  <a:tcPr/>
                </a:tc>
                <a:tc vMerge="1">
                  <a:txBody>
                    <a:bodyPr/>
                    <a:lstStyle/>
                    <a:p>
                      <a:endParaRPr lang="uk-UA"/>
                    </a:p>
                  </a:txBody>
                  <a:tcPr/>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одноосібники</a:t>
                      </a:r>
                    </a:p>
                    <a:p>
                      <a:pPr algn="ctr">
                        <a:spcAft>
                          <a:spcPts val="0"/>
                        </a:spcAft>
                      </a:pPr>
                      <a:r>
                        <a:rPr lang="uk-UA" sz="1400" dirty="0">
                          <a:effectLst/>
                          <a:latin typeface="Times New Roman" panose="02020603050405020304" pitchFamily="18" charset="0"/>
                          <a:cs typeface="Times New Roman" panose="02020603050405020304" pitchFamily="18" charset="0"/>
                        </a:rPr>
                        <a:t>( 98 паїв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429 , 3900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012736"/>
                  </a:ext>
                </a:extLst>
              </a:tr>
              <a:tr h="330739">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 Куковальський  М.О.</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50 , 0000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Обробляє ПП  «Євросем»</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484950"/>
                  </a:ext>
                </a:extLst>
              </a:tr>
              <a:tr h="378971">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 Куковальський О.М.</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50 , 0000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Обробляє ПП  «Євросем»</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9196971"/>
                  </a:ext>
                </a:extLst>
              </a:tr>
              <a:tr h="396198">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 Куковальський В.О.</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50 , 0000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Обробляє ПП  «Євросем»</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8171625"/>
                  </a:ext>
                </a:extLst>
              </a:tr>
              <a:tr h="396198">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Рудніцька Н.І.</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50 , 0000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6487549"/>
                  </a:ext>
                </a:extLst>
              </a:tr>
              <a:tr h="378971">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Слюсар Н.П.</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50 , 0000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uk-UA"/>
                    </a:p>
                  </a:txBody>
                  <a:tcPr/>
                </a:tc>
                <a:extLst>
                  <a:ext uri="{0D108BD9-81ED-4DB2-BD59-A6C34878D82A}">
                    <a16:rowId xmlns:a16="http://schemas.microsoft.com/office/drawing/2014/main" val="2263955403"/>
                  </a:ext>
                </a:extLst>
              </a:tr>
              <a:tr h="413423">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Кліменкова В.Г.</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41, 4200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8700"/>
                  </a:ext>
                </a:extLst>
              </a:tr>
              <a:tr h="759092">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Домніч Г.Г.</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8 , 5800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5344350"/>
                  </a:ext>
                </a:extLst>
              </a:tr>
              <a:tr h="661478">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ПП  « Соснова»</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22, 5462</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1731908"/>
                  </a:ext>
                </a:extLst>
              </a:tr>
            </a:tbl>
          </a:graphicData>
        </a:graphic>
      </p:graphicFrame>
    </p:spTree>
    <p:extLst>
      <p:ext uri="{BB962C8B-B14F-4D97-AF65-F5344CB8AC3E}">
        <p14:creationId xmlns:p14="http://schemas.microsoft.com/office/powerpoint/2010/main" val="1368206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Заголовок 3">
            <a:extLst>
              <a:ext uri="{FF2B5EF4-FFF2-40B4-BE49-F238E27FC236}">
                <a16:creationId xmlns:a16="http://schemas.microsoft.com/office/drawing/2014/main" id="{7CFED667-CF37-4498-BF4E-3A15FA0BAE7D}"/>
              </a:ext>
            </a:extLst>
          </p:cNvPr>
          <p:cNvSpPr>
            <a:spLocks noGrp="1"/>
          </p:cNvSpPr>
          <p:nvPr>
            <p:ph type="title"/>
          </p:nvPr>
        </p:nvSpPr>
        <p:spPr/>
        <p:txBody>
          <a:bodyPr/>
          <a:lstStyle/>
          <a:p>
            <a:endParaRPr lang="uk-UA"/>
          </a:p>
        </p:txBody>
      </p:sp>
      <p:graphicFrame>
        <p:nvGraphicFramePr>
          <p:cNvPr id="7" name="Объект 6">
            <a:extLst>
              <a:ext uri="{FF2B5EF4-FFF2-40B4-BE49-F238E27FC236}">
                <a16:creationId xmlns:a16="http://schemas.microsoft.com/office/drawing/2014/main" id="{91A0DA64-E9FD-4995-B06B-B751D637DA41}"/>
              </a:ext>
            </a:extLst>
          </p:cNvPr>
          <p:cNvGraphicFramePr>
            <a:graphicFrameLocks noGrp="1"/>
          </p:cNvGraphicFramePr>
          <p:nvPr>
            <p:ph idx="1"/>
            <p:extLst>
              <p:ext uri="{D42A27DB-BD31-4B8C-83A1-F6EECF244321}">
                <p14:modId xmlns:p14="http://schemas.microsoft.com/office/powerpoint/2010/main" val="897308312"/>
              </p:ext>
            </p:extLst>
          </p:nvPr>
        </p:nvGraphicFramePr>
        <p:xfrm>
          <a:off x="577050" y="275208"/>
          <a:ext cx="11070455" cy="6072325"/>
        </p:xfrm>
        <a:graphic>
          <a:graphicData uri="http://schemas.openxmlformats.org/drawingml/2006/table">
            <a:tbl>
              <a:tblPr firstRow="1" firstCol="1" lastRow="1" lastCol="1" bandRow="1" bandCol="1">
                <a:tableStyleId>{5C22544A-7EE6-4342-B048-85BDC9FD1C3A}</a:tableStyleId>
              </a:tblPr>
              <a:tblGrid>
                <a:gridCol w="1843695">
                  <a:extLst>
                    <a:ext uri="{9D8B030D-6E8A-4147-A177-3AD203B41FA5}">
                      <a16:colId xmlns:a16="http://schemas.microsoft.com/office/drawing/2014/main" val="2298985510"/>
                    </a:ext>
                  </a:extLst>
                </a:gridCol>
                <a:gridCol w="2433203">
                  <a:extLst>
                    <a:ext uri="{9D8B030D-6E8A-4147-A177-3AD203B41FA5}">
                      <a16:colId xmlns:a16="http://schemas.microsoft.com/office/drawing/2014/main" val="788112547"/>
                    </a:ext>
                  </a:extLst>
                </a:gridCol>
                <a:gridCol w="1929517">
                  <a:extLst>
                    <a:ext uri="{9D8B030D-6E8A-4147-A177-3AD203B41FA5}">
                      <a16:colId xmlns:a16="http://schemas.microsoft.com/office/drawing/2014/main" val="264394135"/>
                    </a:ext>
                  </a:extLst>
                </a:gridCol>
                <a:gridCol w="2432020">
                  <a:extLst>
                    <a:ext uri="{9D8B030D-6E8A-4147-A177-3AD203B41FA5}">
                      <a16:colId xmlns:a16="http://schemas.microsoft.com/office/drawing/2014/main" val="2898016045"/>
                    </a:ext>
                  </a:extLst>
                </a:gridCol>
                <a:gridCol w="2432020">
                  <a:extLst>
                    <a:ext uri="{9D8B030D-6E8A-4147-A177-3AD203B41FA5}">
                      <a16:colId xmlns:a16="http://schemas.microsoft.com/office/drawing/2014/main" val="3036918342"/>
                    </a:ext>
                  </a:extLst>
                </a:gridCol>
              </a:tblGrid>
              <a:tr h="1179931">
                <a:tc rowSpan="5">
                  <a:txBody>
                    <a:bodyPr/>
                    <a:lstStyle/>
                    <a:p>
                      <a:pPr algn="l">
                        <a:spcAft>
                          <a:spcPts val="0"/>
                        </a:spcAft>
                      </a:pPr>
                      <a:r>
                        <a:rPr lang="uk-UA" sz="1200">
                          <a:effectLst/>
                        </a:rPr>
                        <a:t>9.</a:t>
                      </a:r>
                      <a:endParaRPr lang="uk-UA" sz="1200">
                        <a:effectLst/>
                        <a:latin typeface="Times New Roman" panose="02020603050405020304" pitchFamily="18" charset="0"/>
                        <a:ea typeface="Times New Roman" panose="02020603050405020304" pitchFamily="18" charset="0"/>
                      </a:endParaRPr>
                    </a:p>
                  </a:txBody>
                  <a:tcPr marL="68580" marR="68580" marT="0" marB="0" anchor="ctr"/>
                </a:tc>
                <a:tc rowSpan="5">
                  <a:txBody>
                    <a:bodyPr/>
                    <a:lstStyle/>
                    <a:p>
                      <a:pPr algn="l">
                        <a:spcAft>
                          <a:spcPts val="0"/>
                        </a:spcAft>
                      </a:pPr>
                      <a:r>
                        <a:rPr lang="uk-UA" sz="1400" dirty="0" err="1">
                          <a:effectLst/>
                          <a:latin typeface="Times New Roman" panose="02020603050405020304" pitchFamily="18" charset="0"/>
                          <a:cs typeface="Times New Roman" panose="02020603050405020304" pitchFamily="18" charset="0"/>
                        </a:rPr>
                        <a:t>Улянівський</a:t>
                      </a:r>
                      <a:endParaRPr lang="uk-UA" sz="1400" dirty="0">
                        <a:effectLst/>
                        <a:latin typeface="Times New Roman" panose="02020603050405020304" pitchFamily="18" charset="0"/>
                        <a:cs typeface="Times New Roman" panose="02020603050405020304" pitchFamily="18" charset="0"/>
                      </a:endParaRPr>
                    </a:p>
                    <a:p>
                      <a:pPr algn="l">
                        <a:spcAft>
                          <a:spcPts val="0"/>
                        </a:spcAft>
                      </a:pPr>
                      <a:r>
                        <a:rPr lang="uk-UA" sz="1400" dirty="0" err="1">
                          <a:effectLst/>
                          <a:latin typeface="Times New Roman" panose="02020603050405020304" pitchFamily="18" charset="0"/>
                          <a:cs typeface="Times New Roman" panose="02020603050405020304" pitchFamily="18" charset="0"/>
                        </a:rPr>
                        <a:t>старостинський</a:t>
                      </a: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a:effectLst/>
                          <a:latin typeface="Times New Roman" panose="02020603050405020304" pitchFamily="18" charset="0"/>
                          <a:cs typeface="Times New Roman" panose="02020603050405020304" pitchFamily="18" charset="0"/>
                        </a:rPr>
                        <a:t>округ ( села Улянівка та Тарасівка )</a:t>
                      </a:r>
                    </a:p>
                    <a:p>
                      <a:pPr algn="l">
                        <a:spcAft>
                          <a:spcPts val="0"/>
                        </a:spcAft>
                      </a:pP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a:effectLst/>
                          <a:latin typeface="Times New Roman" panose="02020603050405020304" pitchFamily="18" charset="0"/>
                          <a:cs typeface="Times New Roman" panose="02020603050405020304" pitchFamily="18" charset="0"/>
                        </a:rPr>
                        <a:t>Всього землі в  обробітку -                                    1798 , 1000 га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uk-UA" sz="1400" dirty="0">
                          <a:effectLst/>
                          <a:latin typeface="Times New Roman" panose="02020603050405020304" pitchFamily="18" charset="0"/>
                          <a:cs typeface="Times New Roman" panose="02020603050405020304" pitchFamily="18" charset="0"/>
                        </a:rPr>
                        <a:t>ПП « </a:t>
                      </a:r>
                      <a:r>
                        <a:rPr lang="uk-UA" sz="1400" dirty="0" err="1">
                          <a:effectLst/>
                          <a:latin typeface="Times New Roman" panose="02020603050405020304" pitchFamily="18" charset="0"/>
                          <a:cs typeface="Times New Roman" panose="02020603050405020304" pitchFamily="18" charset="0"/>
                        </a:rPr>
                        <a:t>Євросем</a:t>
                      </a: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565, 8332</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7900891"/>
                  </a:ext>
                </a:extLst>
              </a:tr>
              <a:tr h="1007258">
                <a:tc vMerge="1">
                  <a:txBody>
                    <a:bodyPr/>
                    <a:lstStyle/>
                    <a:p>
                      <a:endParaRPr lang="uk-UA"/>
                    </a:p>
                  </a:txBody>
                  <a:tcPr/>
                </a:tc>
                <a:tc vMerge="1">
                  <a:txBody>
                    <a:bodyPr/>
                    <a:lstStyle/>
                    <a:p>
                      <a:endParaRPr lang="uk-UA"/>
                    </a:p>
                  </a:txBody>
                  <a:tcPr/>
                </a:tc>
                <a:tc>
                  <a:txBody>
                    <a:bodyPr/>
                    <a:lstStyle/>
                    <a:p>
                      <a:pPr algn="ctr"/>
                      <a:r>
                        <a:rPr lang="uk-UA" sz="1400" dirty="0">
                          <a:effectLst/>
                          <a:latin typeface="Times New Roman" panose="02020603050405020304" pitchFamily="18" charset="0"/>
                          <a:cs typeface="Times New Roman" panose="02020603050405020304" pitchFamily="18" charset="0"/>
                        </a:rPr>
                        <a:t>ФГ « Волошка»</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256 , 4216</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8910103"/>
                  </a:ext>
                </a:extLst>
              </a:tr>
              <a:tr h="1122373">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ТОВ « Племзавод Колос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708, 9623</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2804644"/>
                  </a:ext>
                </a:extLst>
              </a:tr>
              <a:tr h="1657658">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ПП « Соснова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31 , 9592</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uk-UA" sz="1400" dirty="0">
                          <a:effectLst/>
                          <a:latin typeface="Times New Roman" panose="02020603050405020304" pitchFamily="18" charset="0"/>
                          <a:cs typeface="Times New Roman" panose="02020603050405020304" pitchFamily="18" charset="0"/>
                        </a:rPr>
                        <a:t>                у власному обробітку</a:t>
                      </a:r>
                    </a:p>
                    <a:p>
                      <a:pPr algn="ctr">
                        <a:spcAft>
                          <a:spcPts val="0"/>
                        </a:spcAft>
                      </a:pPr>
                      <a:r>
                        <a:rPr lang="uk-UA" sz="1400" dirty="0">
                          <a:effectLst/>
                          <a:latin typeface="Times New Roman" panose="02020603050405020304" pitchFamily="18" charset="0"/>
                          <a:cs typeface="Times New Roman" panose="02020603050405020304" pitchFamily="18" charset="0"/>
                        </a:rPr>
                        <a:t> </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4766758"/>
                  </a:ext>
                </a:extLst>
              </a:tr>
              <a:tr h="1105105">
                <a:tc vMerge="1">
                  <a:txBody>
                    <a:bodyPr/>
                    <a:lstStyle/>
                    <a:p>
                      <a:endParaRPr lang="uk-UA"/>
                    </a:p>
                  </a:txBody>
                  <a:tcPr/>
                </a:tc>
                <a:tc vMerge="1">
                  <a:txBody>
                    <a:bodyPr/>
                    <a:lstStyle/>
                    <a:p>
                      <a:endParaRPr lang="uk-UA"/>
                    </a:p>
                  </a:txBody>
                  <a:tcPr/>
                </a:tc>
                <a:tc>
                  <a:txBody>
                    <a:bodyPr/>
                    <a:lstStyle/>
                    <a:p>
                      <a:pPr algn="ctr"/>
                      <a:r>
                        <a:rPr lang="uk-UA" sz="1400" dirty="0">
                          <a:effectLst/>
                          <a:latin typeface="Times New Roman" panose="02020603050405020304" pitchFamily="18" charset="0"/>
                          <a:cs typeface="Times New Roman" panose="02020603050405020304" pitchFamily="18" charset="0"/>
                        </a:rPr>
                        <a:t>   Одноосібники                        ( 82 , 5 паїв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234 , 9237</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6359494"/>
                  </a:ext>
                </a:extLst>
              </a:tr>
            </a:tbl>
          </a:graphicData>
        </a:graphic>
      </p:graphicFrame>
    </p:spTree>
    <p:extLst>
      <p:ext uri="{BB962C8B-B14F-4D97-AF65-F5344CB8AC3E}">
        <p14:creationId xmlns:p14="http://schemas.microsoft.com/office/powerpoint/2010/main" val="178242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F7032A55-FF97-4232-9A70-3970126BA7B1}"/>
              </a:ext>
            </a:extLst>
          </p:cNvPr>
          <p:cNvSpPr>
            <a:spLocks noGrp="1"/>
          </p:cNvSpPr>
          <p:nvPr>
            <p:ph idx="1"/>
          </p:nvPr>
        </p:nvSpPr>
        <p:spPr>
          <a:xfrm>
            <a:off x="503068" y="342900"/>
            <a:ext cx="11185863" cy="10893425"/>
          </a:xfrm>
        </p:spPr>
        <p:txBody>
          <a:bodyPr>
            <a:normAutofit/>
          </a:bodyPr>
          <a:lstStyle/>
          <a:p>
            <a:pPr marL="0" indent="0">
              <a:buNone/>
            </a:pPr>
            <a:r>
              <a:rPr lang="uk-UA" sz="1900" dirty="0"/>
              <a:t>1) </a:t>
            </a:r>
            <a:r>
              <a:rPr lang="uk-UA" sz="1900" b="1" u="sng" dirty="0"/>
              <a:t>ПП « </a:t>
            </a:r>
            <a:r>
              <a:rPr lang="uk-UA" sz="1900" b="1" u="sng" dirty="0" err="1"/>
              <a:t>Євросем</a:t>
            </a:r>
            <a:r>
              <a:rPr lang="uk-UA" sz="1900" b="1" u="sng" dirty="0"/>
              <a:t> »</a:t>
            </a:r>
            <a:r>
              <a:rPr lang="uk-UA" sz="1900" u="sng" dirty="0"/>
              <a:t> </a:t>
            </a:r>
            <a:r>
              <a:rPr lang="uk-UA" sz="1900" dirty="0"/>
              <a:t>: </a:t>
            </a:r>
            <a:r>
              <a:rPr lang="uk-UA" sz="1900" dirty="0" err="1"/>
              <a:t>с.Ташань</a:t>
            </a:r>
            <a:r>
              <a:rPr lang="uk-UA" sz="1900" dirty="0"/>
              <a:t> -    </a:t>
            </a:r>
            <a:r>
              <a:rPr lang="uk-UA" sz="1900" b="1" dirty="0"/>
              <a:t>2093 ,  4546 га ;   </a:t>
            </a:r>
            <a:r>
              <a:rPr lang="uk-UA" sz="1900" dirty="0"/>
              <a:t>с </a:t>
            </a:r>
            <a:r>
              <a:rPr lang="uk-UA" sz="1900" dirty="0" err="1"/>
              <a:t>Горбані</a:t>
            </a:r>
            <a:r>
              <a:rPr lang="uk-UA" sz="1900" b="1" dirty="0"/>
              <a:t> – 3575, 7977 га та ( « Альянс Агро Преміум »</a:t>
            </a:r>
            <a:endParaRPr lang="uk-UA" sz="1900" dirty="0"/>
          </a:p>
          <a:p>
            <a:pPr marL="0" indent="0">
              <a:buNone/>
            </a:pPr>
            <a:r>
              <a:rPr lang="uk-UA" sz="1900" b="1" dirty="0"/>
              <a:t> суборенда ПП « </a:t>
            </a:r>
            <a:r>
              <a:rPr lang="uk-UA" sz="1900" b="1" dirty="0" err="1"/>
              <a:t>Євросем</a:t>
            </a:r>
            <a:r>
              <a:rPr lang="uk-UA" sz="1900" b="1" dirty="0"/>
              <a:t> ») – 161, 1096 га ;   </a:t>
            </a:r>
            <a:r>
              <a:rPr lang="uk-UA" sz="1900" dirty="0" err="1"/>
              <a:t>с.Шевченкове</a:t>
            </a:r>
            <a:r>
              <a:rPr lang="uk-UA" sz="1900" b="1" dirty="0"/>
              <a:t> – 569, 5945 га ;</a:t>
            </a:r>
            <a:endParaRPr lang="uk-UA" sz="1900" dirty="0"/>
          </a:p>
          <a:p>
            <a:pPr marL="0" indent="0">
              <a:buNone/>
            </a:pPr>
            <a:r>
              <a:rPr lang="uk-UA" sz="1900" dirty="0"/>
              <a:t> </a:t>
            </a:r>
            <a:r>
              <a:rPr lang="uk-UA" sz="1900" dirty="0" err="1"/>
              <a:t>с.Виповзки</a:t>
            </a:r>
            <a:r>
              <a:rPr lang="uk-UA" sz="1900" dirty="0"/>
              <a:t> – </a:t>
            </a:r>
            <a:r>
              <a:rPr lang="uk-UA" sz="1900" b="1" dirty="0"/>
              <a:t>9, 2000 га</a:t>
            </a:r>
            <a:r>
              <a:rPr lang="uk-UA" sz="1900" dirty="0"/>
              <a:t> ; с. Помоклі – </a:t>
            </a:r>
            <a:r>
              <a:rPr lang="uk-UA" sz="1900" b="1" dirty="0"/>
              <a:t>1186, 0305 га</a:t>
            </a:r>
            <a:r>
              <a:rPr lang="uk-UA" sz="1900" dirty="0"/>
              <a:t> ; </a:t>
            </a:r>
            <a:r>
              <a:rPr lang="uk-UA" sz="1900" dirty="0" err="1"/>
              <a:t>с.Мала</a:t>
            </a:r>
            <a:r>
              <a:rPr lang="uk-UA" sz="1900" dirty="0"/>
              <a:t> </a:t>
            </a:r>
            <a:r>
              <a:rPr lang="uk-UA" sz="1900" dirty="0" err="1"/>
              <a:t>Каратуль</a:t>
            </a:r>
            <a:r>
              <a:rPr lang="uk-UA" sz="1900" dirty="0"/>
              <a:t> – </a:t>
            </a:r>
            <a:r>
              <a:rPr lang="uk-UA" sz="1900" b="1" dirty="0"/>
              <a:t>1690, 0270 га</a:t>
            </a:r>
            <a:r>
              <a:rPr lang="uk-UA" sz="1900" dirty="0"/>
              <a:t>;</a:t>
            </a:r>
          </a:p>
          <a:p>
            <a:pPr marL="0" indent="0">
              <a:buNone/>
            </a:pPr>
            <a:r>
              <a:rPr lang="uk-UA" sz="1900" dirty="0"/>
              <a:t> </a:t>
            </a:r>
            <a:r>
              <a:rPr lang="uk-UA" sz="1900" dirty="0" err="1"/>
              <a:t>с.Пологи</a:t>
            </a:r>
            <a:r>
              <a:rPr lang="uk-UA" sz="1900" dirty="0"/>
              <a:t>-Вергуни -</a:t>
            </a:r>
            <a:r>
              <a:rPr lang="uk-UA" sz="1900" b="1" dirty="0"/>
              <a:t>1272, 7878 га</a:t>
            </a:r>
            <a:r>
              <a:rPr lang="uk-UA" sz="1900" dirty="0"/>
              <a:t> ; </a:t>
            </a:r>
            <a:r>
              <a:rPr lang="uk-UA" sz="1900" dirty="0" err="1"/>
              <a:t>с.Улянівка</a:t>
            </a:r>
            <a:r>
              <a:rPr lang="uk-UA" sz="1900" dirty="0"/>
              <a:t> – </a:t>
            </a:r>
            <a:r>
              <a:rPr lang="uk-UA" sz="1900" b="1" dirty="0"/>
              <a:t>565, 8332 га</a:t>
            </a:r>
            <a:r>
              <a:rPr lang="uk-UA" sz="1900" dirty="0"/>
              <a:t> -</a:t>
            </a:r>
            <a:r>
              <a:rPr lang="uk-UA" sz="1900" b="1" u="sng" dirty="0"/>
              <a:t>всього : 11123, 8349 га </a:t>
            </a:r>
            <a:r>
              <a:rPr lang="uk-UA" sz="1900" b="1" dirty="0"/>
              <a:t>( одинадцять тисяч сто двадцять три гектари  83 сотки ) ,</a:t>
            </a:r>
          </a:p>
          <a:p>
            <a:pPr marL="0" indent="0">
              <a:buNone/>
            </a:pPr>
            <a:r>
              <a:rPr lang="uk-UA" sz="1900" dirty="0"/>
              <a:t>2) </a:t>
            </a:r>
            <a:r>
              <a:rPr lang="uk-UA" sz="1900" b="1" u="sng" dirty="0"/>
              <a:t>ПП «  Земля  Переяславщини »</a:t>
            </a:r>
            <a:r>
              <a:rPr lang="uk-UA" sz="1900" u="sng" dirty="0"/>
              <a:t> </a:t>
            </a:r>
            <a:r>
              <a:rPr lang="uk-UA" sz="1900" dirty="0"/>
              <a:t>:  </a:t>
            </a:r>
            <a:r>
              <a:rPr lang="uk-UA" sz="1900" dirty="0" err="1"/>
              <a:t>с.Виповзки</a:t>
            </a:r>
            <a:r>
              <a:rPr lang="uk-UA" sz="1900" dirty="0"/>
              <a:t> – </a:t>
            </a:r>
            <a:r>
              <a:rPr lang="uk-UA" sz="1900" b="1" dirty="0"/>
              <a:t>1958, 9830 га</a:t>
            </a:r>
            <a:r>
              <a:rPr lang="uk-UA" sz="1900" dirty="0"/>
              <a:t> -</a:t>
            </a:r>
            <a:r>
              <a:rPr lang="uk-UA" sz="1900" b="1" u="sng" dirty="0"/>
              <a:t>всього : 1958, 9830 га </a:t>
            </a:r>
            <a:r>
              <a:rPr lang="uk-UA" sz="1900" b="1" dirty="0"/>
              <a:t>( одна тисяча дев’ятсот  п’ятдесят вісім  гектарів 98 соток ) ,</a:t>
            </a:r>
            <a:endParaRPr lang="uk-UA" sz="1900" dirty="0"/>
          </a:p>
          <a:p>
            <a:pPr marL="0" indent="0">
              <a:buNone/>
            </a:pPr>
            <a:r>
              <a:rPr lang="uk-UA" sz="1900" b="1" dirty="0"/>
              <a:t> </a:t>
            </a:r>
            <a:r>
              <a:rPr lang="uk-UA" sz="1900" dirty="0"/>
              <a:t> 3) </a:t>
            </a:r>
            <a:r>
              <a:rPr lang="uk-UA" sz="1900" b="1" u="sng" dirty="0"/>
              <a:t>ПП « Соснова »</a:t>
            </a:r>
            <a:r>
              <a:rPr lang="uk-UA" sz="1900" u="sng" dirty="0"/>
              <a:t> </a:t>
            </a:r>
            <a:r>
              <a:rPr lang="uk-UA" sz="1900" dirty="0"/>
              <a:t>: </a:t>
            </a:r>
            <a:r>
              <a:rPr lang="uk-UA" sz="1900" dirty="0" err="1"/>
              <a:t>с.Ташань</a:t>
            </a:r>
            <a:r>
              <a:rPr lang="uk-UA" sz="1900" dirty="0"/>
              <a:t> - </a:t>
            </a:r>
            <a:r>
              <a:rPr lang="uk-UA" sz="1900" b="1" dirty="0"/>
              <a:t>14 , 6600  га ;  </a:t>
            </a:r>
            <a:r>
              <a:rPr lang="uk-UA" sz="1900" dirty="0"/>
              <a:t>с . Дениси </a:t>
            </a:r>
            <a:r>
              <a:rPr lang="uk-UA" sz="1900" b="1" dirty="0"/>
              <a:t> – 33, 5065 га ;  </a:t>
            </a:r>
            <a:r>
              <a:rPr lang="uk-UA" sz="1900" dirty="0" err="1"/>
              <a:t>с.Шевченкове</a:t>
            </a:r>
            <a:r>
              <a:rPr lang="uk-UA" sz="1900" b="1" dirty="0"/>
              <a:t> – 298, 5312 га ;</a:t>
            </a:r>
            <a:endParaRPr lang="uk-UA" sz="1900" dirty="0"/>
          </a:p>
          <a:p>
            <a:pPr marL="0" indent="0">
              <a:buNone/>
            </a:pPr>
            <a:r>
              <a:rPr lang="uk-UA" sz="1900" dirty="0"/>
              <a:t>с. Помоклі – </a:t>
            </a:r>
            <a:r>
              <a:rPr lang="uk-UA" sz="1900" b="1" dirty="0"/>
              <a:t>1937, 4770 га</a:t>
            </a:r>
            <a:r>
              <a:rPr lang="uk-UA" sz="1900" dirty="0"/>
              <a:t> ; </a:t>
            </a:r>
            <a:r>
              <a:rPr lang="uk-UA" sz="1900" dirty="0" err="1"/>
              <a:t>с.Пологи</a:t>
            </a:r>
            <a:r>
              <a:rPr lang="uk-UA" sz="1900" dirty="0"/>
              <a:t>-Вергуни – </a:t>
            </a:r>
            <a:r>
              <a:rPr lang="uk-UA" sz="1900" b="1" dirty="0"/>
              <a:t>22 , 5462 га</a:t>
            </a:r>
            <a:r>
              <a:rPr lang="uk-UA" sz="1900" dirty="0"/>
              <a:t> ; </a:t>
            </a:r>
            <a:r>
              <a:rPr lang="uk-UA" sz="1900" dirty="0" err="1"/>
              <a:t>с.Улянівка</a:t>
            </a:r>
            <a:r>
              <a:rPr lang="uk-UA" sz="1900" dirty="0"/>
              <a:t> – </a:t>
            </a:r>
            <a:r>
              <a:rPr lang="uk-UA" sz="1900" b="1" dirty="0"/>
              <a:t>31, 9592 г </a:t>
            </a:r>
            <a:r>
              <a:rPr lang="uk-UA" sz="1900" b="1" u="sng" dirty="0"/>
              <a:t>всього : 2338, 6801 га      </a:t>
            </a:r>
            <a:r>
              <a:rPr lang="uk-UA" sz="1900" b="1" dirty="0"/>
              <a:t>( дві тисячі  триста  тридцять вісім  гектарів  68 соток ) ,</a:t>
            </a:r>
            <a:endParaRPr lang="uk-UA" sz="1900" dirty="0"/>
          </a:p>
          <a:p>
            <a:pPr marL="0" indent="0">
              <a:buNone/>
            </a:pPr>
            <a:r>
              <a:rPr lang="uk-UA" sz="1900" dirty="0"/>
              <a:t>4)  </a:t>
            </a:r>
            <a:r>
              <a:rPr lang="uk-UA" sz="1900" b="1" u="sng" dirty="0"/>
              <a:t>ТОВ  « </a:t>
            </a:r>
            <a:r>
              <a:rPr lang="uk-UA" sz="1900" b="1" u="sng" dirty="0" err="1"/>
              <a:t>Маіс</a:t>
            </a:r>
            <a:r>
              <a:rPr lang="uk-UA" sz="1900" b="1" u="sng" dirty="0"/>
              <a:t> »</a:t>
            </a:r>
            <a:r>
              <a:rPr lang="uk-UA" sz="1900" u="sng" dirty="0"/>
              <a:t> </a:t>
            </a:r>
            <a:r>
              <a:rPr lang="uk-UA" sz="1900" dirty="0"/>
              <a:t>: </a:t>
            </a:r>
            <a:r>
              <a:rPr lang="uk-UA" sz="1900" dirty="0" err="1"/>
              <a:t>с.Ташань</a:t>
            </a:r>
            <a:r>
              <a:rPr lang="uk-UA" sz="1900" dirty="0"/>
              <a:t> - </a:t>
            </a:r>
            <a:r>
              <a:rPr lang="uk-UA" sz="1900" b="1" dirty="0"/>
              <a:t>17, 5012 га ;  </a:t>
            </a:r>
            <a:r>
              <a:rPr lang="uk-UA" sz="1900" dirty="0"/>
              <a:t>с . Дениси </a:t>
            </a:r>
            <a:r>
              <a:rPr lang="uk-UA" sz="1900" b="1" dirty="0"/>
              <a:t> – 1925, 2084 га </a:t>
            </a:r>
            <a:r>
              <a:rPr lang="uk-UA" sz="1900" dirty="0"/>
              <a:t>; </a:t>
            </a:r>
            <a:r>
              <a:rPr lang="uk-UA" sz="1900" dirty="0" err="1"/>
              <a:t>с.Улянівка</a:t>
            </a:r>
            <a:r>
              <a:rPr lang="uk-UA" sz="1900" dirty="0"/>
              <a:t> – </a:t>
            </a:r>
            <a:r>
              <a:rPr lang="uk-UA" sz="1900" b="1" dirty="0"/>
              <a:t>708, 9623 га ( оформлені </a:t>
            </a:r>
            <a:r>
              <a:rPr lang="uk-UA" sz="1900" b="1" dirty="0" err="1"/>
              <a:t>договора</a:t>
            </a:r>
            <a:r>
              <a:rPr lang="uk-UA" sz="1900" b="1" dirty="0"/>
              <a:t> на  ТОВ «</a:t>
            </a:r>
            <a:r>
              <a:rPr lang="uk-UA" sz="1900" b="1" dirty="0" err="1"/>
              <a:t>Племзавод</a:t>
            </a:r>
            <a:r>
              <a:rPr lang="uk-UA" sz="1900" b="1" dirty="0"/>
              <a:t> Колос » ) </a:t>
            </a:r>
            <a:r>
              <a:rPr lang="uk-UA" sz="1900" dirty="0"/>
              <a:t> -</a:t>
            </a:r>
            <a:r>
              <a:rPr lang="uk-UA" sz="1900" b="1" dirty="0"/>
              <a:t> </a:t>
            </a:r>
            <a:r>
              <a:rPr lang="uk-UA" sz="1900" b="1" u="sng" dirty="0"/>
              <a:t>всього : 2651, 6719 га </a:t>
            </a:r>
            <a:r>
              <a:rPr lang="uk-UA" sz="1900" b="1" dirty="0"/>
              <a:t>( дві тисячі  шістсот  п’ятдесят один гектарів   67 соток ) ,</a:t>
            </a:r>
            <a:endParaRPr lang="uk-UA" sz="1900" dirty="0"/>
          </a:p>
          <a:p>
            <a:pPr marL="0" indent="0">
              <a:buNone/>
            </a:pPr>
            <a:r>
              <a:rPr lang="uk-UA" sz="1900" dirty="0"/>
              <a:t>5) </a:t>
            </a:r>
            <a:r>
              <a:rPr lang="uk-UA" sz="1900" b="1" dirty="0"/>
              <a:t> </a:t>
            </a:r>
            <a:r>
              <a:rPr lang="uk-UA" sz="1900" b="1" u="sng" dirty="0"/>
              <a:t>ФГ « Волошка »</a:t>
            </a:r>
            <a:r>
              <a:rPr lang="uk-UA" sz="1900" u="sng" dirty="0"/>
              <a:t> </a:t>
            </a:r>
            <a:r>
              <a:rPr lang="uk-UA" sz="1900" dirty="0"/>
              <a:t>: </a:t>
            </a:r>
            <a:r>
              <a:rPr lang="uk-UA" sz="1900" dirty="0" err="1"/>
              <a:t>с.Пологи</a:t>
            </a:r>
            <a:r>
              <a:rPr lang="uk-UA" sz="1900" dirty="0"/>
              <a:t>-Вергуни –</a:t>
            </a:r>
            <a:r>
              <a:rPr lang="uk-UA" sz="1900" b="1" dirty="0"/>
              <a:t> 674 , 9296 га</a:t>
            </a:r>
            <a:r>
              <a:rPr lang="uk-UA" sz="1900" dirty="0"/>
              <a:t> ; </a:t>
            </a:r>
            <a:r>
              <a:rPr lang="uk-UA" sz="1900" dirty="0" err="1"/>
              <a:t>с.Улянівка</a:t>
            </a:r>
            <a:r>
              <a:rPr lang="uk-UA" sz="1900" dirty="0"/>
              <a:t> – </a:t>
            </a:r>
            <a:r>
              <a:rPr lang="uk-UA" sz="1900" b="1" dirty="0"/>
              <a:t>256, 4216 га</a:t>
            </a:r>
            <a:r>
              <a:rPr lang="uk-UA" sz="1900" dirty="0"/>
              <a:t> -</a:t>
            </a:r>
            <a:r>
              <a:rPr lang="uk-UA" sz="1900" b="1" dirty="0"/>
              <a:t>( Кузьменко Василь Іванович )  </a:t>
            </a:r>
            <a:r>
              <a:rPr lang="uk-UA" sz="1900" b="1" u="sng" dirty="0"/>
              <a:t>всього : 931 , 3512 га </a:t>
            </a:r>
            <a:r>
              <a:rPr lang="uk-UA" sz="1900" b="1" dirty="0"/>
              <a:t>(  дев’ятсот  тридцять  один гектарів  35  соток ) ,               </a:t>
            </a:r>
            <a:endParaRPr lang="uk-UA" sz="1900" dirty="0"/>
          </a:p>
          <a:p>
            <a:pPr marL="0" indent="0">
              <a:buNone/>
            </a:pPr>
            <a:r>
              <a:rPr lang="uk-UA" sz="1900" b="1" dirty="0"/>
              <a:t> </a:t>
            </a:r>
            <a:r>
              <a:rPr lang="uk-UA" sz="1900" dirty="0"/>
              <a:t>6)</a:t>
            </a:r>
            <a:r>
              <a:rPr lang="uk-UA" sz="1900" b="1" dirty="0"/>
              <a:t> </a:t>
            </a:r>
            <a:r>
              <a:rPr lang="uk-UA" sz="1900" dirty="0"/>
              <a:t> </a:t>
            </a:r>
            <a:r>
              <a:rPr lang="uk-UA" sz="1900" b="1" u="sng" dirty="0"/>
              <a:t>ФГ « Колосок »</a:t>
            </a:r>
            <a:r>
              <a:rPr lang="uk-UA" sz="1900" u="sng" dirty="0"/>
              <a:t>  </a:t>
            </a:r>
            <a:r>
              <a:rPr lang="uk-UA" sz="1900" dirty="0"/>
              <a:t>:  </a:t>
            </a:r>
            <a:r>
              <a:rPr lang="uk-UA" sz="1900" dirty="0" err="1"/>
              <a:t>с.Пологи</a:t>
            </a:r>
            <a:r>
              <a:rPr lang="uk-UA" sz="1900" dirty="0"/>
              <a:t>-Вергуни - </a:t>
            </a:r>
            <a:r>
              <a:rPr lang="uk-UA" sz="1900" b="1" dirty="0"/>
              <a:t>1600, 5464 га</a:t>
            </a:r>
            <a:r>
              <a:rPr lang="uk-UA" sz="1900" dirty="0"/>
              <a:t> -</a:t>
            </a:r>
            <a:r>
              <a:rPr lang="uk-UA" sz="1900" b="1" dirty="0"/>
              <a:t>( Кузьменко Олександр Іванович )                                       </a:t>
            </a:r>
            <a:r>
              <a:rPr lang="uk-UA" sz="1900" b="1" u="sng" dirty="0"/>
              <a:t>всього : 1600, 5464 га </a:t>
            </a:r>
            <a:r>
              <a:rPr lang="uk-UA" sz="1900" b="1" dirty="0"/>
              <a:t>( одна тисяча  шістсот  гектарів 55 соток )  ,</a:t>
            </a:r>
            <a:endParaRPr lang="uk-UA" sz="1900" dirty="0"/>
          </a:p>
          <a:p>
            <a:pPr marL="0" indent="0">
              <a:buNone/>
            </a:pPr>
            <a:r>
              <a:rPr lang="uk-UA" sz="1900" b="1" dirty="0"/>
              <a:t> </a:t>
            </a:r>
            <a:r>
              <a:rPr lang="uk-UA" sz="1900" dirty="0"/>
              <a:t>7) </a:t>
            </a:r>
            <a:r>
              <a:rPr lang="uk-UA" sz="1900" b="1" u="sng" dirty="0"/>
              <a:t>СП ТОВ « Нива Переяславщини »</a:t>
            </a:r>
            <a:r>
              <a:rPr lang="uk-UA" sz="1900" u="sng" dirty="0"/>
              <a:t> </a:t>
            </a:r>
            <a:r>
              <a:rPr lang="uk-UA" sz="1900" dirty="0"/>
              <a:t>: </a:t>
            </a:r>
            <a:r>
              <a:rPr lang="uk-UA" sz="1900" dirty="0" err="1"/>
              <a:t>с.Ташань</a:t>
            </a:r>
            <a:r>
              <a:rPr lang="uk-UA" sz="1900" dirty="0"/>
              <a:t> - </a:t>
            </a:r>
            <a:r>
              <a:rPr lang="uk-UA" sz="1900" b="1" dirty="0"/>
              <a:t>386 , 5350 га ;   </a:t>
            </a:r>
            <a:r>
              <a:rPr lang="uk-UA" sz="1900" dirty="0"/>
              <a:t>с. Дениси </a:t>
            </a:r>
            <a:r>
              <a:rPr lang="uk-UA" sz="1900" b="1" dirty="0"/>
              <a:t> – 82 , 0851 га ,                                          </a:t>
            </a:r>
            <a:r>
              <a:rPr lang="uk-UA" sz="1900" b="1" u="sng" dirty="0"/>
              <a:t>всього : 468, 6201 га </a:t>
            </a:r>
            <a:r>
              <a:rPr lang="uk-UA" sz="1900" b="1" dirty="0"/>
              <a:t>(  чотириста шістдесят вісім гектарів  62 сотки )  .</a:t>
            </a:r>
            <a:endParaRPr lang="uk-UA" sz="1900" dirty="0"/>
          </a:p>
          <a:p>
            <a:pPr marL="0" indent="0">
              <a:buNone/>
            </a:pPr>
            <a:endParaRPr lang="uk-UA" sz="1900" dirty="0"/>
          </a:p>
          <a:p>
            <a:endParaRPr lang="uk-UA" dirty="0"/>
          </a:p>
        </p:txBody>
      </p:sp>
    </p:spTree>
    <p:extLst>
      <p:ext uri="{BB962C8B-B14F-4D97-AF65-F5344CB8AC3E}">
        <p14:creationId xmlns:p14="http://schemas.microsoft.com/office/powerpoint/2010/main" val="223601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F7032A55-FF97-4232-9A70-3970126BA7B1}"/>
              </a:ext>
            </a:extLst>
          </p:cNvPr>
          <p:cNvSpPr>
            <a:spLocks noGrp="1"/>
          </p:cNvSpPr>
          <p:nvPr>
            <p:ph idx="1"/>
          </p:nvPr>
        </p:nvSpPr>
        <p:spPr>
          <a:xfrm>
            <a:off x="503068" y="342900"/>
            <a:ext cx="11185863" cy="10893425"/>
          </a:xfrm>
        </p:spPr>
        <p:txBody>
          <a:bodyPr>
            <a:normAutofit/>
          </a:bodyPr>
          <a:lstStyle/>
          <a:p>
            <a:pPr marL="0" indent="0">
              <a:buNone/>
            </a:pPr>
            <a:r>
              <a:rPr lang="uk-UA" sz="1600" dirty="0">
                <a:latin typeface="Times New Roman" panose="02020603050405020304" pitchFamily="18" charset="0"/>
                <a:cs typeface="Times New Roman" panose="02020603050405020304" pitchFamily="18" charset="0"/>
              </a:rPr>
              <a:t>8</a:t>
            </a:r>
            <a:r>
              <a:rPr lang="uk-UA" sz="1600" b="1" dirty="0">
                <a:latin typeface="Times New Roman" panose="02020603050405020304" pitchFamily="18" charset="0"/>
                <a:cs typeface="Times New Roman" panose="02020603050405020304" pitchFamily="18" charset="0"/>
              </a:rPr>
              <a:t>) ФГ « Гостинне »    Дем’яненко  М.І. - 63 , 0000 га(розпайовано50,0000га,в оренді 13,0000га;</a:t>
            </a:r>
          </a:p>
          <a:p>
            <a:pPr marL="0" indent="0">
              <a:buNone/>
            </a:pPr>
            <a:r>
              <a:rPr lang="uk-UA" sz="1600" b="1" dirty="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9)</a:t>
            </a:r>
            <a:r>
              <a:rPr lang="uk-UA" sz="1600" b="1" dirty="0">
                <a:latin typeface="Times New Roman" panose="02020603050405020304" pitchFamily="18" charset="0"/>
                <a:cs typeface="Times New Roman" panose="02020603050405020304" pitchFamily="18" charset="0"/>
              </a:rPr>
              <a:t> ФГ «Відродження - МГ» Ярош М.Г. - 43 , 5000 га ; </a:t>
            </a:r>
            <a:r>
              <a:rPr lang="uk-UA" sz="1600" dirty="0">
                <a:latin typeface="Times New Roman" panose="02020603050405020304" pitchFamily="18" charset="0"/>
                <a:cs typeface="Times New Roman" panose="02020603050405020304" pitchFamily="18" charset="0"/>
              </a:rPr>
              <a:t>10)</a:t>
            </a:r>
            <a:r>
              <a:rPr lang="uk-UA" sz="1600" b="1" dirty="0">
                <a:latin typeface="Times New Roman" panose="02020603050405020304" pitchFamily="18" charset="0"/>
                <a:cs typeface="Times New Roman" panose="02020603050405020304" pitchFamily="18" charset="0"/>
              </a:rPr>
              <a:t>  ФГ  </a:t>
            </a:r>
            <a:r>
              <a:rPr lang="uk-UA" sz="1600" b="1" dirty="0" err="1">
                <a:latin typeface="Times New Roman" panose="02020603050405020304" pitchFamily="18" charset="0"/>
                <a:cs typeface="Times New Roman" panose="02020603050405020304" pitchFamily="18" charset="0"/>
              </a:rPr>
              <a:t>Варава</a:t>
            </a:r>
            <a:r>
              <a:rPr lang="uk-UA" sz="1600" b="1" dirty="0">
                <a:latin typeface="Times New Roman" panose="02020603050405020304" pitchFamily="18" charset="0"/>
                <a:cs typeface="Times New Roman" panose="02020603050405020304" pitchFamily="18" charset="0"/>
              </a:rPr>
              <a:t> Ю.А. -  30 , 7000 га ;</a:t>
            </a:r>
          </a:p>
          <a:p>
            <a:pPr marL="342900" indent="-342900">
              <a:buAutoNum type="arabicParenR" startAt="11"/>
            </a:pPr>
            <a:r>
              <a:rPr lang="uk-UA" sz="1600" b="1" dirty="0">
                <a:latin typeface="Times New Roman" panose="02020603050405020304" pitchFamily="18" charset="0"/>
                <a:cs typeface="Times New Roman" panose="02020603050405020304" pitchFamily="18" charset="0"/>
              </a:rPr>
              <a:t>ФГ   </a:t>
            </a:r>
            <a:r>
              <a:rPr lang="uk-UA" sz="1600" b="1" dirty="0" err="1">
                <a:latin typeface="Times New Roman" panose="02020603050405020304" pitchFamily="18" charset="0"/>
                <a:cs typeface="Times New Roman" panose="02020603050405020304" pitchFamily="18" charset="0"/>
              </a:rPr>
              <a:t>Аврамич</a:t>
            </a:r>
            <a:r>
              <a:rPr lang="uk-UA" sz="1600" b="1" dirty="0">
                <a:latin typeface="Times New Roman" panose="02020603050405020304" pitchFamily="18" charset="0"/>
                <a:cs typeface="Times New Roman" panose="02020603050405020304" pitchFamily="18" charset="0"/>
              </a:rPr>
              <a:t>  С.А. - 96 , 2111 га  ; </a:t>
            </a:r>
            <a:r>
              <a:rPr lang="uk-UA" sz="1600" dirty="0">
                <a:latin typeface="Times New Roman" panose="02020603050405020304" pitchFamily="18" charset="0"/>
                <a:cs typeface="Times New Roman" panose="02020603050405020304" pitchFamily="18" charset="0"/>
              </a:rPr>
              <a:t>12)</a:t>
            </a:r>
            <a:r>
              <a:rPr lang="uk-UA" sz="1600" b="1" dirty="0">
                <a:latin typeface="Times New Roman" panose="02020603050405020304" pitchFamily="18" charset="0"/>
                <a:cs typeface="Times New Roman" panose="02020603050405020304" pitchFamily="18" charset="0"/>
              </a:rPr>
              <a:t> ФГ «Мрія - 2»  </a:t>
            </a:r>
            <a:r>
              <a:rPr lang="uk-UA" sz="1600" b="1" dirty="0" err="1">
                <a:latin typeface="Times New Roman" panose="02020603050405020304" pitchFamily="18" charset="0"/>
                <a:cs typeface="Times New Roman" panose="02020603050405020304" pitchFamily="18" charset="0"/>
              </a:rPr>
              <a:t>Аношкін</a:t>
            </a:r>
            <a:r>
              <a:rPr lang="uk-UA" sz="1600" b="1" dirty="0">
                <a:latin typeface="Times New Roman" panose="02020603050405020304" pitchFamily="18" charset="0"/>
                <a:cs typeface="Times New Roman" panose="02020603050405020304" pitchFamily="18" charset="0"/>
              </a:rPr>
              <a:t> В.М. - 50 , 0000 га ; </a:t>
            </a:r>
          </a:p>
          <a:p>
            <a:pPr marL="0" indent="0">
              <a:buNone/>
            </a:pPr>
            <a:r>
              <a:rPr lang="uk-UA" sz="1600" dirty="0">
                <a:latin typeface="Times New Roman" panose="02020603050405020304" pitchFamily="18" charset="0"/>
                <a:cs typeface="Times New Roman" panose="02020603050405020304" pitchFamily="18" charset="0"/>
              </a:rPr>
              <a:t>13)</a:t>
            </a:r>
            <a:r>
              <a:rPr lang="uk-UA" sz="1600" b="1" dirty="0">
                <a:latin typeface="Times New Roman" panose="02020603050405020304" pitchFamily="18" charset="0"/>
                <a:cs typeface="Times New Roman" panose="02020603050405020304" pitchFamily="18" charset="0"/>
              </a:rPr>
              <a:t> В оренді    Г.І.  </a:t>
            </a:r>
            <a:r>
              <a:rPr lang="uk-UA" sz="1600" b="1" dirty="0" err="1">
                <a:latin typeface="Times New Roman" panose="02020603050405020304" pitchFamily="18" charset="0"/>
                <a:cs typeface="Times New Roman" panose="02020603050405020304" pitchFamily="18" charset="0"/>
              </a:rPr>
              <a:t>Кульбачко</a:t>
            </a:r>
            <a:r>
              <a:rPr lang="uk-UA" sz="1600" b="1" dirty="0">
                <a:latin typeface="Times New Roman" panose="02020603050405020304" pitchFamily="18" charset="0"/>
                <a:cs typeface="Times New Roman" panose="02020603050405020304" pitchFamily="18" charset="0"/>
              </a:rPr>
              <a:t> - 27 , 0000 га ;</a:t>
            </a:r>
            <a:r>
              <a:rPr lang="uk-UA" sz="1600" dirty="0">
                <a:latin typeface="Times New Roman" panose="02020603050405020304" pitchFamily="18" charset="0"/>
                <a:cs typeface="Times New Roman" panose="02020603050405020304" pitchFamily="18" charset="0"/>
              </a:rPr>
              <a:t>14)</a:t>
            </a:r>
            <a:r>
              <a:rPr lang="uk-UA" sz="1600" b="1" dirty="0">
                <a:latin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cs typeface="Times New Roman" panose="02020603050405020304" pitchFamily="18" charset="0"/>
              </a:rPr>
              <a:t>ФГ«Макс</a:t>
            </a:r>
            <a:r>
              <a:rPr lang="uk-UA" sz="1600" b="1" dirty="0">
                <a:latin typeface="Times New Roman" panose="02020603050405020304" pitchFamily="18" charset="0"/>
                <a:cs typeface="Times New Roman" panose="02020603050405020304" pitchFamily="18" charset="0"/>
              </a:rPr>
              <a:t> і Ко »  </a:t>
            </a:r>
            <a:r>
              <a:rPr lang="uk-UA" sz="1600" b="1" dirty="0" err="1">
                <a:latin typeface="Times New Roman" panose="02020603050405020304" pitchFamily="18" charset="0"/>
                <a:cs typeface="Times New Roman" panose="02020603050405020304" pitchFamily="18" charset="0"/>
              </a:rPr>
              <a:t>Козлівець</a:t>
            </a:r>
            <a:r>
              <a:rPr lang="uk-UA" sz="1600" b="1" dirty="0">
                <a:latin typeface="Times New Roman" panose="02020603050405020304" pitchFamily="18" charset="0"/>
                <a:cs typeface="Times New Roman" panose="02020603050405020304" pitchFamily="18" charset="0"/>
              </a:rPr>
              <a:t>  А.І. - 50 , 0000 га ; </a:t>
            </a:r>
          </a:p>
          <a:p>
            <a:pPr marL="0" indent="0">
              <a:buNone/>
            </a:pPr>
            <a:r>
              <a:rPr lang="uk-UA" sz="1600" dirty="0">
                <a:latin typeface="Times New Roman" panose="02020603050405020304" pitchFamily="18" charset="0"/>
                <a:cs typeface="Times New Roman" panose="02020603050405020304" pitchFamily="18" charset="0"/>
              </a:rPr>
              <a:t>15)</a:t>
            </a:r>
            <a:r>
              <a:rPr lang="uk-UA" sz="1600" b="1" dirty="0">
                <a:latin typeface="Times New Roman" panose="02020603050405020304" pitchFamily="18" charset="0"/>
                <a:cs typeface="Times New Roman" panose="02020603050405020304" pitchFamily="18" charset="0"/>
              </a:rPr>
              <a:t> ФГ «Дружба Т» Ярош О. А. - 46 , 0273 га ;</a:t>
            </a:r>
            <a:r>
              <a:rPr lang="uk-UA" sz="1600" dirty="0">
                <a:latin typeface="Times New Roman" panose="02020603050405020304" pitchFamily="18" charset="0"/>
                <a:cs typeface="Times New Roman" panose="02020603050405020304" pitchFamily="18" charset="0"/>
              </a:rPr>
              <a:t>16)</a:t>
            </a:r>
            <a:r>
              <a:rPr lang="uk-UA" sz="1600" b="1" dirty="0">
                <a:latin typeface="Times New Roman" panose="02020603050405020304" pitchFamily="18" charset="0"/>
                <a:cs typeface="Times New Roman" panose="02020603050405020304" pitchFamily="18" charset="0"/>
              </a:rPr>
              <a:t> СФГ </a:t>
            </a:r>
            <a:r>
              <a:rPr lang="uk-UA" sz="1600" b="1" dirty="0" err="1">
                <a:latin typeface="Times New Roman" panose="02020603050405020304" pitchFamily="18" charset="0"/>
                <a:cs typeface="Times New Roman" panose="02020603050405020304" pitchFamily="18" charset="0"/>
              </a:rPr>
              <a:t>Кантур</a:t>
            </a:r>
            <a:r>
              <a:rPr lang="uk-UA" sz="1600" b="1" dirty="0">
                <a:latin typeface="Times New Roman" panose="02020603050405020304" pitchFamily="18" charset="0"/>
                <a:cs typeface="Times New Roman" panose="02020603050405020304" pitchFamily="18" charset="0"/>
              </a:rPr>
              <a:t> І.П. - 30 , 6928 га ;</a:t>
            </a:r>
          </a:p>
          <a:p>
            <a:pPr marL="342900" indent="-342900">
              <a:buAutoNum type="arabicParenR" startAt="17"/>
            </a:pPr>
            <a:r>
              <a:rPr lang="uk-UA" sz="1600" b="1" dirty="0">
                <a:latin typeface="Times New Roman" panose="02020603050405020304" pitchFamily="18" charset="0"/>
                <a:cs typeface="Times New Roman" panose="02020603050405020304" pitchFamily="18" charset="0"/>
              </a:rPr>
              <a:t>СФГ« Нива – 2 » </a:t>
            </a:r>
            <a:r>
              <a:rPr lang="uk-UA" sz="1600" b="1" dirty="0" err="1">
                <a:latin typeface="Times New Roman" panose="02020603050405020304" pitchFamily="18" charset="0"/>
                <a:cs typeface="Times New Roman" panose="02020603050405020304" pitchFamily="18" charset="0"/>
              </a:rPr>
              <a:t>Варава</a:t>
            </a:r>
            <a:r>
              <a:rPr lang="uk-UA" sz="1600" b="1" dirty="0">
                <a:latin typeface="Times New Roman" panose="02020603050405020304" pitchFamily="18" charset="0"/>
                <a:cs typeface="Times New Roman" panose="02020603050405020304" pitchFamily="18" charset="0"/>
              </a:rPr>
              <a:t> А.І. – 50, 0000 га ;18)ФГ « Калита » - 95, 0464 га ;  </a:t>
            </a:r>
          </a:p>
          <a:p>
            <a:pPr marL="0" indent="0">
              <a:buNone/>
            </a:pPr>
            <a:r>
              <a:rPr lang="uk-UA" sz="1600" dirty="0">
                <a:latin typeface="Times New Roman" panose="02020603050405020304" pitchFamily="18" charset="0"/>
                <a:cs typeface="Times New Roman" panose="02020603050405020304" pitchFamily="18" charset="0"/>
              </a:rPr>
              <a:t>19)</a:t>
            </a:r>
            <a:r>
              <a:rPr lang="uk-UA" sz="1600" b="1" dirty="0">
                <a:latin typeface="Times New Roman" panose="02020603050405020304" pitchFamily="18" charset="0"/>
                <a:cs typeface="Times New Roman" panose="02020603050405020304" pitchFamily="18" charset="0"/>
              </a:rPr>
              <a:t> ТОВ    СП    « </a:t>
            </a:r>
            <a:r>
              <a:rPr lang="uk-UA" sz="1600" b="1" dirty="0" err="1">
                <a:latin typeface="Times New Roman" panose="02020603050405020304" pitchFamily="18" charset="0"/>
                <a:cs typeface="Times New Roman" panose="02020603050405020304" pitchFamily="18" charset="0"/>
              </a:rPr>
              <a:t>Саланг</a:t>
            </a:r>
            <a:r>
              <a:rPr lang="uk-UA" sz="1600" b="1" dirty="0">
                <a:latin typeface="Times New Roman" panose="02020603050405020304" pitchFamily="18" charset="0"/>
                <a:cs typeface="Times New Roman" panose="02020603050405020304" pitchFamily="18" charset="0"/>
              </a:rPr>
              <a:t>  Агро » -217 ,  9000 га ; </a:t>
            </a:r>
            <a:r>
              <a:rPr lang="uk-UA" sz="1600" dirty="0">
                <a:latin typeface="Times New Roman" panose="02020603050405020304" pitchFamily="18" charset="0"/>
                <a:cs typeface="Times New Roman" panose="02020603050405020304" pitchFamily="18" charset="0"/>
              </a:rPr>
              <a:t>20)</a:t>
            </a:r>
            <a:r>
              <a:rPr lang="uk-UA" sz="1600" b="1" dirty="0">
                <a:latin typeface="Times New Roman" panose="02020603050405020304" pitchFamily="18" charset="0"/>
                <a:cs typeface="Times New Roman" panose="02020603050405020304" pitchFamily="18" charset="0"/>
              </a:rPr>
              <a:t>  СФГ « Обрій » -31 ,  6000 га ;    </a:t>
            </a:r>
          </a:p>
          <a:p>
            <a:pPr marL="0" indent="0">
              <a:buNone/>
            </a:pPr>
            <a:r>
              <a:rPr lang="uk-UA" sz="1600" dirty="0">
                <a:latin typeface="Times New Roman" panose="02020603050405020304" pitchFamily="18" charset="0"/>
                <a:cs typeface="Times New Roman" panose="02020603050405020304" pitchFamily="18" charset="0"/>
              </a:rPr>
              <a:t>21)</a:t>
            </a:r>
            <a:r>
              <a:rPr lang="uk-UA" sz="1600" b="1" dirty="0">
                <a:latin typeface="Times New Roman" panose="02020603050405020304" pitchFamily="18" charset="0"/>
                <a:cs typeface="Times New Roman" panose="02020603050405020304" pitchFamily="18" charset="0"/>
              </a:rPr>
              <a:t> ФГ  « </a:t>
            </a:r>
            <a:r>
              <a:rPr lang="uk-UA" sz="1600" b="1" dirty="0" err="1">
                <a:latin typeface="Times New Roman" panose="02020603050405020304" pitchFamily="18" charset="0"/>
                <a:cs typeface="Times New Roman" panose="02020603050405020304" pitchFamily="18" charset="0"/>
              </a:rPr>
              <a:t>Новофарм</a:t>
            </a:r>
            <a:r>
              <a:rPr lang="uk-UA" sz="1600" b="1" dirty="0">
                <a:latin typeface="Times New Roman" panose="02020603050405020304" pitchFamily="18" charset="0"/>
                <a:cs typeface="Times New Roman" panose="02020603050405020304" pitchFamily="18" charset="0"/>
              </a:rPr>
              <a:t> » - 26 , 0000 га ; </a:t>
            </a:r>
            <a:r>
              <a:rPr lang="uk-UA" sz="1600" dirty="0">
                <a:latin typeface="Times New Roman" panose="02020603050405020304" pitchFamily="18" charset="0"/>
                <a:cs typeface="Times New Roman" panose="02020603050405020304" pitchFamily="18" charset="0"/>
              </a:rPr>
              <a:t>22 )</a:t>
            </a:r>
            <a:r>
              <a:rPr lang="uk-UA" sz="1600" b="1" dirty="0">
                <a:latin typeface="Times New Roman" panose="02020603050405020304" pitchFamily="18" charset="0"/>
                <a:cs typeface="Times New Roman" panose="02020603050405020304" pitchFamily="18" charset="0"/>
              </a:rPr>
              <a:t> ФГ  « </a:t>
            </a:r>
            <a:r>
              <a:rPr lang="uk-UA" sz="1600" b="1" dirty="0" err="1">
                <a:latin typeface="Times New Roman" panose="02020603050405020304" pitchFamily="18" charset="0"/>
                <a:cs typeface="Times New Roman" panose="02020603050405020304" pitchFamily="18" charset="0"/>
              </a:rPr>
              <a:t>Агрогранд</a:t>
            </a:r>
            <a:r>
              <a:rPr lang="uk-UA" sz="1600" b="1" dirty="0">
                <a:latin typeface="Times New Roman" panose="02020603050405020304" pitchFamily="18" charset="0"/>
                <a:cs typeface="Times New Roman" panose="02020603050405020304" pitchFamily="18" charset="0"/>
              </a:rPr>
              <a:t> » -  26 , 0000 га ; </a:t>
            </a:r>
            <a:r>
              <a:rPr lang="uk-UA" sz="1600" dirty="0">
                <a:latin typeface="Times New Roman" panose="02020603050405020304" pitchFamily="18" charset="0"/>
                <a:cs typeface="Times New Roman" panose="02020603050405020304" pitchFamily="18" charset="0"/>
              </a:rPr>
              <a:t>23)</a:t>
            </a:r>
            <a:r>
              <a:rPr lang="uk-UA" sz="1600" b="1" dirty="0">
                <a:latin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cs typeface="Times New Roman" panose="02020603050405020304" pitchFamily="18" charset="0"/>
              </a:rPr>
              <a:t>ФГ«Родень</a:t>
            </a:r>
            <a:r>
              <a:rPr lang="uk-UA" sz="1600" b="1" dirty="0">
                <a:latin typeface="Times New Roman" panose="02020603050405020304" pitchFamily="18" charset="0"/>
                <a:cs typeface="Times New Roman" panose="02020603050405020304" pitchFamily="18" charset="0"/>
              </a:rPr>
              <a:t>» -7  - 50 , 0000 га ; </a:t>
            </a:r>
          </a:p>
          <a:p>
            <a:pPr marL="0" indent="0">
              <a:buNone/>
            </a:pPr>
            <a:r>
              <a:rPr lang="uk-UA" sz="1600" dirty="0">
                <a:latin typeface="Times New Roman" panose="02020603050405020304" pitchFamily="18" charset="0"/>
                <a:cs typeface="Times New Roman" panose="02020603050405020304" pitchFamily="18" charset="0"/>
              </a:rPr>
              <a:t>24)</a:t>
            </a:r>
            <a:r>
              <a:rPr lang="uk-UA" sz="1600" b="1" dirty="0">
                <a:latin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cs typeface="Times New Roman" panose="02020603050405020304" pitchFamily="18" charset="0"/>
              </a:rPr>
              <a:t>ФГ«Родень</a:t>
            </a:r>
            <a:r>
              <a:rPr lang="uk-UA" sz="1600" b="1" dirty="0">
                <a:latin typeface="Times New Roman" panose="02020603050405020304" pitchFamily="18" charset="0"/>
                <a:cs typeface="Times New Roman" panose="02020603050405020304" pitchFamily="18" charset="0"/>
              </a:rPr>
              <a:t>» - 8  - 50 , 0000 га ;  </a:t>
            </a:r>
            <a:r>
              <a:rPr lang="uk-UA" sz="1600" dirty="0">
                <a:latin typeface="Times New Roman" panose="02020603050405020304" pitchFamily="18" charset="0"/>
                <a:cs typeface="Times New Roman" panose="02020603050405020304" pitchFamily="18" charset="0"/>
              </a:rPr>
              <a:t>25)</a:t>
            </a:r>
            <a:r>
              <a:rPr lang="uk-UA" sz="1600" b="1" dirty="0">
                <a:latin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cs typeface="Times New Roman" panose="02020603050405020304" pitchFamily="18" charset="0"/>
              </a:rPr>
              <a:t>ФГ«Родень</a:t>
            </a:r>
            <a:r>
              <a:rPr lang="uk-UA" sz="1600" b="1" dirty="0">
                <a:latin typeface="Times New Roman" panose="02020603050405020304" pitchFamily="18" charset="0"/>
                <a:cs typeface="Times New Roman" panose="02020603050405020304" pitchFamily="18" charset="0"/>
              </a:rPr>
              <a:t>» - 9   - 50 , 0000 га ; </a:t>
            </a:r>
            <a:r>
              <a:rPr lang="uk-UA" sz="1600" dirty="0">
                <a:latin typeface="Times New Roman" panose="02020603050405020304" pitchFamily="18" charset="0"/>
                <a:cs typeface="Times New Roman" panose="02020603050405020304" pitchFamily="18" charset="0"/>
              </a:rPr>
              <a:t>26)</a:t>
            </a:r>
            <a:r>
              <a:rPr lang="uk-UA" sz="1600" b="1" dirty="0">
                <a:latin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cs typeface="Times New Roman" panose="02020603050405020304" pitchFamily="18" charset="0"/>
              </a:rPr>
              <a:t>ФГ«Родень</a:t>
            </a:r>
            <a:r>
              <a:rPr lang="uk-UA" sz="1600" b="1" dirty="0">
                <a:latin typeface="Times New Roman" panose="02020603050405020304" pitchFamily="18" charset="0"/>
                <a:cs typeface="Times New Roman" panose="02020603050405020304" pitchFamily="18" charset="0"/>
              </a:rPr>
              <a:t>»  10  - 25 , 9000 га ; </a:t>
            </a:r>
          </a:p>
          <a:p>
            <a:pPr marL="0" indent="0">
              <a:buNone/>
            </a:pPr>
            <a:r>
              <a:rPr lang="uk-UA" sz="1600" dirty="0">
                <a:latin typeface="Times New Roman" panose="02020603050405020304" pitchFamily="18" charset="0"/>
                <a:cs typeface="Times New Roman" panose="02020603050405020304" pitchFamily="18" charset="0"/>
              </a:rPr>
              <a:t>27)</a:t>
            </a:r>
            <a:r>
              <a:rPr lang="uk-UA" sz="1600" b="1" dirty="0">
                <a:latin typeface="Times New Roman" panose="02020603050405020304" pitchFamily="18" charset="0"/>
                <a:cs typeface="Times New Roman" panose="02020603050405020304" pitchFamily="18" charset="0"/>
              </a:rPr>
              <a:t> ФГ« Ганнуся» - 16 , 0000 га ;</a:t>
            </a:r>
            <a:r>
              <a:rPr lang="uk-UA" sz="1600" dirty="0">
                <a:latin typeface="Times New Roman" panose="02020603050405020304" pitchFamily="18" charset="0"/>
                <a:cs typeface="Times New Roman" panose="02020603050405020304" pitchFamily="18" charset="0"/>
              </a:rPr>
              <a:t>28)</a:t>
            </a:r>
            <a:r>
              <a:rPr lang="uk-UA" sz="1600" b="1" dirty="0">
                <a:latin typeface="Times New Roman" panose="02020603050405020304" pitchFamily="18" charset="0"/>
                <a:cs typeface="Times New Roman" panose="02020603050405020304" pitchFamily="18" charset="0"/>
              </a:rPr>
              <a:t> ФГ  « </a:t>
            </a:r>
            <a:r>
              <a:rPr lang="uk-UA" sz="1600" b="1" dirty="0" err="1">
                <a:latin typeface="Times New Roman" panose="02020603050405020304" pitchFamily="18" charset="0"/>
                <a:cs typeface="Times New Roman" panose="02020603050405020304" pitchFamily="18" charset="0"/>
              </a:rPr>
              <a:t>Володченко</a:t>
            </a:r>
            <a:r>
              <a:rPr lang="uk-UA" sz="1600" b="1" dirty="0">
                <a:latin typeface="Times New Roman" panose="02020603050405020304" pitchFamily="18" charset="0"/>
                <a:cs typeface="Times New Roman" panose="02020603050405020304" pitchFamily="18" charset="0"/>
              </a:rPr>
              <a:t> » - 16 , 0000 га ;    </a:t>
            </a:r>
            <a:r>
              <a:rPr lang="uk-UA" sz="1600" dirty="0">
                <a:latin typeface="Times New Roman" panose="02020603050405020304" pitchFamily="18" charset="0"/>
                <a:cs typeface="Times New Roman" panose="02020603050405020304" pitchFamily="18" charset="0"/>
              </a:rPr>
              <a:t>29)</a:t>
            </a:r>
            <a:r>
              <a:rPr lang="uk-UA" sz="1600" b="1" dirty="0">
                <a:latin typeface="Times New Roman" panose="02020603050405020304" pitchFamily="18" charset="0"/>
                <a:cs typeface="Times New Roman" panose="02020603050405020304" pitchFamily="18" charset="0"/>
              </a:rPr>
              <a:t> ФГ «Калініченко» - 23 , 5000 га(викуплено СП ТОВ « Нива Переяславщини »  ;</a:t>
            </a:r>
          </a:p>
          <a:p>
            <a:pPr marL="0" indent="0">
              <a:buNone/>
            </a:pPr>
            <a:r>
              <a:rPr lang="uk-UA" sz="1600" dirty="0">
                <a:latin typeface="Times New Roman" panose="02020603050405020304" pitchFamily="18" charset="0"/>
                <a:cs typeface="Times New Roman" panose="02020603050405020304" pitchFamily="18" charset="0"/>
              </a:rPr>
              <a:t>30)</a:t>
            </a:r>
            <a:r>
              <a:rPr lang="uk-UA" sz="1600" b="1" dirty="0">
                <a:latin typeface="Times New Roman" panose="02020603050405020304" pitchFamily="18" charset="0"/>
                <a:cs typeface="Times New Roman" panose="02020603050405020304" pitchFamily="18" charset="0"/>
              </a:rPr>
              <a:t> ФГ  « Кравченко» - 17 , 4600 га (земля розпайована </a:t>
            </a:r>
            <a:r>
              <a:rPr lang="uk-UA" sz="1600" b="1" dirty="0" err="1">
                <a:latin typeface="Times New Roman" panose="02020603050405020304" pitchFamily="18" charset="0"/>
                <a:cs typeface="Times New Roman" panose="02020603050405020304" pitchFamily="18" charset="0"/>
              </a:rPr>
              <a:t>обровбляє</a:t>
            </a:r>
            <a:r>
              <a:rPr lang="uk-UA" sz="1600" b="1" dirty="0">
                <a:latin typeface="Times New Roman" panose="02020603050405020304" pitchFamily="18" charset="0"/>
                <a:cs typeface="Times New Roman" panose="02020603050405020304" pitchFamily="18" charset="0"/>
              </a:rPr>
              <a:t> ПП « Соснова ») ;</a:t>
            </a:r>
            <a:r>
              <a:rPr lang="uk-UA" sz="1600" dirty="0">
                <a:latin typeface="Times New Roman" panose="02020603050405020304" pitchFamily="18" charset="0"/>
                <a:cs typeface="Times New Roman" panose="02020603050405020304" pitchFamily="18" charset="0"/>
              </a:rPr>
              <a:t>31)</a:t>
            </a:r>
            <a:r>
              <a:rPr lang="uk-UA" sz="1600" b="1" dirty="0">
                <a:latin typeface="Times New Roman" panose="02020603050405020304" pitchFamily="18" charset="0"/>
                <a:cs typeface="Times New Roman" panose="02020603050405020304" pitchFamily="18" charset="0"/>
              </a:rPr>
              <a:t> ФГ « </a:t>
            </a:r>
            <a:r>
              <a:rPr lang="uk-UA" sz="1600" b="1" dirty="0" err="1">
                <a:latin typeface="Times New Roman" panose="02020603050405020304" pitchFamily="18" charset="0"/>
                <a:cs typeface="Times New Roman" panose="02020603050405020304" pitchFamily="18" charset="0"/>
              </a:rPr>
              <a:t>Кремньова</a:t>
            </a:r>
            <a:r>
              <a:rPr lang="uk-UA" sz="1600" b="1" dirty="0">
                <a:latin typeface="Times New Roman" panose="02020603050405020304" pitchFamily="18" charset="0"/>
                <a:cs typeface="Times New Roman" panose="02020603050405020304" pitchFamily="18" charset="0"/>
              </a:rPr>
              <a:t> » - 39 , 9900 га ; </a:t>
            </a:r>
          </a:p>
          <a:p>
            <a:pPr marL="342900" indent="-342900">
              <a:buAutoNum type="arabicParenR" startAt="32"/>
            </a:pPr>
            <a:r>
              <a:rPr lang="uk-UA" sz="1600" b="1" dirty="0">
                <a:latin typeface="Times New Roman" panose="02020603050405020304" pitchFamily="18" charset="0"/>
                <a:cs typeface="Times New Roman" panose="02020603050405020304" pitchFamily="18" charset="0"/>
              </a:rPr>
              <a:t>ФГ « </a:t>
            </a:r>
            <a:r>
              <a:rPr lang="uk-UA" sz="1600" b="1" dirty="0" err="1">
                <a:latin typeface="Times New Roman" panose="02020603050405020304" pitchFamily="18" charset="0"/>
                <a:cs typeface="Times New Roman" panose="02020603050405020304" pitchFamily="18" charset="0"/>
              </a:rPr>
              <a:t>Метрояна</a:t>
            </a:r>
            <a:r>
              <a:rPr lang="uk-UA" sz="1600" b="1" dirty="0">
                <a:latin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cs typeface="Times New Roman" panose="02020603050405020304" pitchFamily="18" charset="0"/>
              </a:rPr>
              <a:t>Скряга</a:t>
            </a:r>
            <a:r>
              <a:rPr lang="uk-UA" sz="1600" b="1" dirty="0">
                <a:latin typeface="Times New Roman" panose="02020603050405020304" pitchFamily="18" charset="0"/>
                <a:cs typeface="Times New Roman" panose="02020603050405020304" pitchFamily="18" charset="0"/>
              </a:rPr>
              <a:t> Г.М. -  20 ,  5200 га ;</a:t>
            </a:r>
            <a:r>
              <a:rPr lang="uk-UA" sz="1600" dirty="0">
                <a:latin typeface="Times New Roman" panose="02020603050405020304" pitchFamily="18" charset="0"/>
                <a:cs typeface="Times New Roman" panose="02020603050405020304" pitchFamily="18" charset="0"/>
              </a:rPr>
              <a:t>33)</a:t>
            </a:r>
            <a:r>
              <a:rPr lang="uk-UA" sz="1600" b="1" dirty="0">
                <a:latin typeface="Times New Roman" panose="02020603050405020304" pitchFamily="18" charset="0"/>
                <a:cs typeface="Times New Roman" panose="02020603050405020304" pitchFamily="18" charset="0"/>
              </a:rPr>
              <a:t>  ФГ « Любава » </a:t>
            </a:r>
            <a:r>
              <a:rPr lang="uk-UA" sz="1600" b="1" dirty="0" err="1">
                <a:latin typeface="Times New Roman" panose="02020603050405020304" pitchFamily="18" charset="0"/>
                <a:cs typeface="Times New Roman" panose="02020603050405020304" pitchFamily="18" charset="0"/>
              </a:rPr>
              <a:t>Скідан</a:t>
            </a:r>
            <a:r>
              <a:rPr lang="uk-UA" sz="1600" b="1" dirty="0">
                <a:latin typeface="Times New Roman" panose="02020603050405020304" pitchFamily="18" charset="0"/>
                <a:cs typeface="Times New Roman" panose="02020603050405020304" pitchFamily="18" charset="0"/>
              </a:rPr>
              <a:t> В. К. - 46 , 8000 га ;   </a:t>
            </a:r>
          </a:p>
          <a:p>
            <a:pPr marL="0" indent="0">
              <a:buNone/>
            </a:pPr>
            <a:r>
              <a:rPr lang="uk-UA" sz="1600" dirty="0">
                <a:latin typeface="Times New Roman" panose="02020603050405020304" pitchFamily="18" charset="0"/>
                <a:cs typeface="Times New Roman" panose="02020603050405020304" pitchFamily="18" charset="0"/>
              </a:rPr>
              <a:t>34)</a:t>
            </a:r>
            <a:r>
              <a:rPr lang="uk-UA" sz="1600" b="1" dirty="0">
                <a:latin typeface="Times New Roman" panose="02020603050405020304" pitchFamily="18" charset="0"/>
                <a:cs typeface="Times New Roman" panose="02020603050405020304" pitchFamily="18" charset="0"/>
              </a:rPr>
              <a:t>  ФГ   </a:t>
            </a:r>
            <a:r>
              <a:rPr lang="uk-UA" sz="1600" b="1" dirty="0" err="1">
                <a:latin typeface="Times New Roman" panose="02020603050405020304" pitchFamily="18" charset="0"/>
                <a:cs typeface="Times New Roman" panose="02020603050405020304" pitchFamily="18" charset="0"/>
              </a:rPr>
              <a:t>Пироговський</a:t>
            </a:r>
            <a:r>
              <a:rPr lang="uk-UA" sz="1600" b="1" dirty="0">
                <a:latin typeface="Times New Roman" panose="02020603050405020304" pitchFamily="18" charset="0"/>
                <a:cs typeface="Times New Roman" panose="02020603050405020304" pitchFamily="18" charset="0"/>
              </a:rPr>
              <a:t>   О. Ю. - 44 ,  8700 га ;  </a:t>
            </a:r>
            <a:r>
              <a:rPr lang="uk-UA" sz="1600" dirty="0">
                <a:latin typeface="Times New Roman" panose="02020603050405020304" pitchFamily="18" charset="0"/>
                <a:cs typeface="Times New Roman" panose="02020603050405020304" pitchFamily="18" charset="0"/>
              </a:rPr>
              <a:t>35)</a:t>
            </a:r>
            <a:r>
              <a:rPr lang="uk-UA" sz="1600" b="1" dirty="0">
                <a:latin typeface="Times New Roman" panose="02020603050405020304" pitchFamily="18" charset="0"/>
                <a:cs typeface="Times New Roman" panose="02020603050405020304" pitchFamily="18" charset="0"/>
              </a:rPr>
              <a:t>  ФГ  Ігнатенко М.В -  50, 0000 га ; </a:t>
            </a:r>
          </a:p>
          <a:p>
            <a:pPr marL="0" indent="0">
              <a:buNone/>
            </a:pPr>
            <a:r>
              <a:rPr lang="uk-UA" sz="1600" dirty="0">
                <a:latin typeface="Times New Roman" panose="02020603050405020304" pitchFamily="18" charset="0"/>
                <a:cs typeface="Times New Roman" panose="02020603050405020304" pitchFamily="18" charset="0"/>
              </a:rPr>
              <a:t>36 )</a:t>
            </a:r>
            <a:r>
              <a:rPr lang="uk-UA" sz="1600" b="1" dirty="0">
                <a:latin typeface="Times New Roman" panose="02020603050405020304" pitchFamily="18" charset="0"/>
                <a:cs typeface="Times New Roman" panose="02020603050405020304" pitchFamily="18" charset="0"/>
              </a:rPr>
              <a:t>    ФГ Запорожець М.С. -   7 , 1000 га ;</a:t>
            </a:r>
            <a:r>
              <a:rPr lang="uk-UA" sz="1600" dirty="0">
                <a:latin typeface="Times New Roman" panose="02020603050405020304" pitchFamily="18" charset="0"/>
                <a:cs typeface="Times New Roman" panose="02020603050405020304" pitchFamily="18" charset="0"/>
              </a:rPr>
              <a:t>37)</a:t>
            </a:r>
            <a:r>
              <a:rPr lang="uk-UA" sz="1600" b="1" dirty="0">
                <a:latin typeface="Times New Roman" panose="02020603050405020304" pitchFamily="18" charset="0"/>
                <a:cs typeface="Times New Roman" panose="02020603050405020304" pitchFamily="18" charset="0"/>
              </a:rPr>
              <a:t>  ФГ  « </a:t>
            </a:r>
            <a:r>
              <a:rPr lang="uk-UA" sz="1600" b="1" dirty="0" err="1">
                <a:latin typeface="Times New Roman" panose="02020603050405020304" pitchFamily="18" charset="0"/>
                <a:cs typeface="Times New Roman" panose="02020603050405020304" pitchFamily="18" charset="0"/>
              </a:rPr>
              <a:t>Єлісейські</a:t>
            </a:r>
            <a:r>
              <a:rPr lang="uk-UA" sz="1600" b="1" dirty="0">
                <a:latin typeface="Times New Roman" panose="02020603050405020304" pitchFamily="18" charset="0"/>
                <a:cs typeface="Times New Roman" panose="02020603050405020304" pitchFamily="18" charset="0"/>
              </a:rPr>
              <a:t> поля » - 24 , 1900 га ( орендує Запорожець М.С.) ; </a:t>
            </a:r>
          </a:p>
          <a:p>
            <a:pPr marL="0" indent="0">
              <a:buNone/>
            </a:pPr>
            <a:r>
              <a:rPr lang="uk-UA" sz="1600" dirty="0">
                <a:latin typeface="Times New Roman" panose="02020603050405020304" pitchFamily="18" charset="0"/>
                <a:cs typeface="Times New Roman" panose="02020603050405020304" pitchFamily="18" charset="0"/>
              </a:rPr>
              <a:t>38)</a:t>
            </a:r>
            <a:r>
              <a:rPr lang="uk-UA" sz="1600" b="1" dirty="0">
                <a:latin typeface="Times New Roman" panose="02020603050405020304" pitchFamily="18" charset="0"/>
                <a:cs typeface="Times New Roman" panose="02020603050405020304" pitchFamily="18" charset="0"/>
              </a:rPr>
              <a:t>  ФГ </a:t>
            </a:r>
            <a:r>
              <a:rPr lang="uk-UA" sz="1600" b="1" dirty="0" err="1">
                <a:latin typeface="Times New Roman" panose="02020603050405020304" pitchFamily="18" charset="0"/>
                <a:cs typeface="Times New Roman" panose="02020603050405020304" pitchFamily="18" charset="0"/>
              </a:rPr>
              <a:t>Куковальський</a:t>
            </a:r>
            <a:r>
              <a:rPr lang="uk-UA" sz="1600" b="1" dirty="0">
                <a:latin typeface="Times New Roman" panose="02020603050405020304" pitchFamily="18" charset="0"/>
                <a:cs typeface="Times New Roman" panose="02020603050405020304" pitchFamily="18" charset="0"/>
              </a:rPr>
              <a:t>  М.О.- 50 , 0000 га ;  </a:t>
            </a:r>
            <a:r>
              <a:rPr lang="uk-UA" sz="1600" dirty="0">
                <a:latin typeface="Times New Roman" panose="02020603050405020304" pitchFamily="18" charset="0"/>
                <a:cs typeface="Times New Roman" panose="02020603050405020304" pitchFamily="18" charset="0"/>
              </a:rPr>
              <a:t>39)</a:t>
            </a:r>
            <a:r>
              <a:rPr lang="uk-UA" sz="1600" b="1" dirty="0">
                <a:latin typeface="Times New Roman" panose="02020603050405020304" pitchFamily="18" charset="0"/>
                <a:cs typeface="Times New Roman" panose="02020603050405020304" pitchFamily="18" charset="0"/>
              </a:rPr>
              <a:t> ФГ </a:t>
            </a:r>
            <a:r>
              <a:rPr lang="uk-UA" sz="1600" b="1" dirty="0" err="1">
                <a:latin typeface="Times New Roman" panose="02020603050405020304" pitchFamily="18" charset="0"/>
                <a:cs typeface="Times New Roman" panose="02020603050405020304" pitchFamily="18" charset="0"/>
              </a:rPr>
              <a:t>Куковальський</a:t>
            </a:r>
            <a:r>
              <a:rPr lang="uk-UA" sz="1600" b="1" dirty="0">
                <a:latin typeface="Times New Roman" panose="02020603050405020304" pitchFamily="18" charset="0"/>
                <a:cs typeface="Times New Roman" panose="02020603050405020304" pitchFamily="18" charset="0"/>
              </a:rPr>
              <a:t>  О.М. - 50 , 0000 га ; </a:t>
            </a:r>
          </a:p>
          <a:p>
            <a:pPr marL="342900" indent="-342900">
              <a:buAutoNum type="arabicParenR" startAt="40"/>
            </a:pPr>
            <a:r>
              <a:rPr lang="uk-UA" sz="1600" b="1" dirty="0">
                <a:latin typeface="Times New Roman" panose="02020603050405020304" pitchFamily="18" charset="0"/>
                <a:cs typeface="Times New Roman" panose="02020603050405020304" pitchFamily="18" charset="0"/>
              </a:rPr>
              <a:t>ФГ </a:t>
            </a:r>
            <a:r>
              <a:rPr lang="uk-UA" sz="1600" b="1" dirty="0" err="1">
                <a:latin typeface="Times New Roman" panose="02020603050405020304" pitchFamily="18" charset="0"/>
                <a:cs typeface="Times New Roman" panose="02020603050405020304" pitchFamily="18" charset="0"/>
              </a:rPr>
              <a:t>Куковальський</a:t>
            </a:r>
            <a:r>
              <a:rPr lang="uk-UA" sz="1600" b="1" dirty="0">
                <a:latin typeface="Times New Roman" panose="02020603050405020304" pitchFamily="18" charset="0"/>
                <a:cs typeface="Times New Roman" panose="02020603050405020304" pitchFamily="18" charset="0"/>
              </a:rPr>
              <a:t>  В.О.- 50 , 0000 га ; </a:t>
            </a:r>
            <a:r>
              <a:rPr lang="uk-UA" sz="1600" dirty="0">
                <a:latin typeface="Times New Roman" panose="02020603050405020304" pitchFamily="18" charset="0"/>
                <a:cs typeface="Times New Roman" panose="02020603050405020304" pitchFamily="18" charset="0"/>
              </a:rPr>
              <a:t>41)</a:t>
            </a:r>
            <a:r>
              <a:rPr lang="uk-UA" sz="1600" b="1" dirty="0">
                <a:latin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cs typeface="Times New Roman" panose="02020603050405020304" pitchFamily="18" charset="0"/>
              </a:rPr>
              <a:t>Рудніцька</a:t>
            </a:r>
            <a:r>
              <a:rPr lang="uk-UA" sz="1600" b="1" dirty="0">
                <a:latin typeface="Times New Roman" panose="02020603050405020304" pitchFamily="18" charset="0"/>
                <a:cs typeface="Times New Roman" panose="02020603050405020304" pitchFamily="18" charset="0"/>
              </a:rPr>
              <a:t> Н.І. - 50 , 0000 га ;</a:t>
            </a:r>
            <a:r>
              <a:rPr lang="uk-UA" sz="1600" dirty="0">
                <a:latin typeface="Times New Roman" panose="02020603050405020304" pitchFamily="18" charset="0"/>
                <a:cs typeface="Times New Roman" panose="02020603050405020304" pitchFamily="18" charset="0"/>
              </a:rPr>
              <a:t>42)</a:t>
            </a:r>
            <a:r>
              <a:rPr lang="uk-UA" sz="1600" b="1" dirty="0">
                <a:latin typeface="Times New Roman" panose="02020603050405020304" pitchFamily="18" charset="0"/>
                <a:cs typeface="Times New Roman" panose="02020603050405020304" pitchFamily="18" charset="0"/>
              </a:rPr>
              <a:t> Слюсар Н.П. - 50 , 0000 га ; </a:t>
            </a:r>
          </a:p>
          <a:p>
            <a:pPr marL="342900" indent="-342900">
              <a:buAutoNum type="arabicParenR" startAt="40"/>
            </a:pPr>
            <a:r>
              <a:rPr lang="uk-UA" sz="1600" dirty="0">
                <a:latin typeface="Times New Roman" panose="02020603050405020304" pitchFamily="18" charset="0"/>
                <a:cs typeface="Times New Roman" panose="02020603050405020304" pitchFamily="18" charset="0"/>
              </a:rPr>
              <a:t>43)</a:t>
            </a:r>
            <a:r>
              <a:rPr lang="uk-UA" sz="1600" b="1" dirty="0" err="1">
                <a:latin typeface="Times New Roman" panose="02020603050405020304" pitchFamily="18" charset="0"/>
                <a:cs typeface="Times New Roman" panose="02020603050405020304" pitchFamily="18" charset="0"/>
              </a:rPr>
              <a:t>Кліменкова</a:t>
            </a:r>
            <a:r>
              <a:rPr lang="uk-UA" sz="1600" b="1" dirty="0">
                <a:latin typeface="Times New Roman" panose="02020603050405020304" pitchFamily="18" charset="0"/>
                <a:cs typeface="Times New Roman" panose="02020603050405020304" pitchFamily="18" charset="0"/>
              </a:rPr>
              <a:t> В.Г. -  41, 4200 га ; </a:t>
            </a:r>
            <a:r>
              <a:rPr lang="uk-UA" sz="1600" dirty="0">
                <a:latin typeface="Times New Roman" panose="02020603050405020304" pitchFamily="18" charset="0"/>
                <a:cs typeface="Times New Roman" panose="02020603050405020304" pitchFamily="18" charset="0"/>
              </a:rPr>
              <a:t>44)</a:t>
            </a:r>
            <a:r>
              <a:rPr lang="uk-UA" sz="1600" b="1" dirty="0">
                <a:latin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cs typeface="Times New Roman" panose="02020603050405020304" pitchFamily="18" charset="0"/>
              </a:rPr>
              <a:t>Домніч</a:t>
            </a:r>
            <a:r>
              <a:rPr lang="uk-UA" sz="1600" b="1" dirty="0">
                <a:latin typeface="Times New Roman" panose="02020603050405020304" pitchFamily="18" charset="0"/>
                <a:cs typeface="Times New Roman" panose="02020603050405020304" pitchFamily="18" charset="0"/>
              </a:rPr>
              <a:t> Г.Г. - 8 , 5800 га . </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608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Объект 1">
            <a:extLst>
              <a:ext uri="{FF2B5EF4-FFF2-40B4-BE49-F238E27FC236}">
                <a16:creationId xmlns:a16="http://schemas.microsoft.com/office/drawing/2014/main" id="{15B62066-DA40-4245-8A4C-5D0BF309FD62}"/>
              </a:ext>
            </a:extLst>
          </p:cNvPr>
          <p:cNvGraphicFramePr>
            <a:graphicFrameLocks noGrp="1"/>
          </p:cNvGraphicFramePr>
          <p:nvPr>
            <p:ph idx="1"/>
            <p:extLst>
              <p:ext uri="{D42A27DB-BD31-4B8C-83A1-F6EECF244321}">
                <p14:modId xmlns:p14="http://schemas.microsoft.com/office/powerpoint/2010/main" val="1632336808"/>
              </p:ext>
            </p:extLst>
          </p:nvPr>
        </p:nvGraphicFramePr>
        <p:xfrm>
          <a:off x="9627178" y="193440"/>
          <a:ext cx="2247900" cy="1923098"/>
        </p:xfrm>
        <a:graphic>
          <a:graphicData uri="http://schemas.openxmlformats.org/drawingml/2006/table">
            <a:tbl>
              <a:tblPr firstRow="1" firstCol="1" bandRow="1">
                <a:tableStyleId>{5C22544A-7EE6-4342-B048-85BDC9FD1C3A}</a:tableStyleId>
              </a:tblPr>
              <a:tblGrid>
                <a:gridCol w="2247900">
                  <a:extLst>
                    <a:ext uri="{9D8B030D-6E8A-4147-A177-3AD203B41FA5}">
                      <a16:colId xmlns:a16="http://schemas.microsoft.com/office/drawing/2014/main" val="866220408"/>
                    </a:ext>
                  </a:extLst>
                </a:gridCol>
              </a:tblGrid>
              <a:tr h="0">
                <a:tc>
                  <a:txBody>
                    <a:bodyPr/>
                    <a:lstStyle/>
                    <a:p>
                      <a:pPr marL="6350" indent="7651115" algn="just">
                        <a:lnSpc>
                          <a:spcPct val="112000"/>
                        </a:lnSpc>
                        <a:spcAft>
                          <a:spcPts val="70"/>
                        </a:spcAft>
                      </a:pPr>
                      <a:r>
                        <a:rPr lang="uk-UA" sz="1400" dirty="0">
                          <a:effectLst/>
                        </a:rPr>
                        <a:t>ЗЗАТВЕРДЖЕНО</a:t>
                      </a:r>
                      <a:endParaRPr lang="uk-UA" sz="1200" dirty="0">
                        <a:effectLst/>
                      </a:endParaRPr>
                    </a:p>
                    <a:p>
                      <a:pPr marL="6350" indent="-6350" algn="just">
                        <a:lnSpc>
                          <a:spcPct val="112000"/>
                        </a:lnSpc>
                        <a:spcAft>
                          <a:spcPts val="70"/>
                        </a:spcAft>
                      </a:pPr>
                      <a:r>
                        <a:rPr lang="uk-UA" sz="1400" dirty="0">
                          <a:effectLst/>
                        </a:rPr>
                        <a:t>                                                      Рішенням </a:t>
                      </a:r>
                      <a:r>
                        <a:rPr lang="uk-UA" sz="1400" dirty="0" err="1">
                          <a:effectLst/>
                        </a:rPr>
                        <a:t>Ташанської</a:t>
                      </a:r>
                      <a:r>
                        <a:rPr lang="uk-UA" sz="1400" dirty="0">
                          <a:effectLst/>
                        </a:rPr>
                        <a:t> сільської ради </a:t>
                      </a:r>
                      <a:endParaRPr lang="uk-UA" sz="1200" dirty="0">
                        <a:effectLst/>
                      </a:endParaRPr>
                    </a:p>
                    <a:p>
                      <a:pPr marL="6350" indent="-6350" algn="just">
                        <a:lnSpc>
                          <a:spcPct val="112000"/>
                        </a:lnSpc>
                        <a:spcAft>
                          <a:spcPts val="0"/>
                        </a:spcAft>
                      </a:pPr>
                      <a:r>
                        <a:rPr lang="uk-UA" sz="1400" dirty="0">
                          <a:effectLst/>
                        </a:rPr>
                        <a:t>                                                            № 1347- 33 -</a:t>
                      </a:r>
                      <a:r>
                        <a:rPr lang="en-US" sz="1400" dirty="0">
                          <a:effectLst/>
                        </a:rPr>
                        <a:t>VIII</a:t>
                      </a:r>
                      <a:r>
                        <a:rPr lang="uk-UA" sz="1400" dirty="0">
                          <a:effectLst/>
                        </a:rPr>
                        <a:t>  від 24. 02. 2023 р.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27753947"/>
                  </a:ext>
                </a:extLst>
              </a:tr>
            </a:tbl>
          </a:graphicData>
        </a:graphic>
      </p:graphicFrame>
      <p:sp>
        <p:nvSpPr>
          <p:cNvPr id="4" name="Rectangle 1">
            <a:extLst>
              <a:ext uri="{FF2B5EF4-FFF2-40B4-BE49-F238E27FC236}">
                <a16:creationId xmlns:a16="http://schemas.microsoft.com/office/drawing/2014/main" id="{CCFCDAA7-B7A4-490D-9FA1-9DA99857EEBB}"/>
              </a:ext>
            </a:extLst>
          </p:cNvPr>
          <p:cNvSpPr>
            <a:spLocks noChangeArrowheads="1"/>
          </p:cNvSpPr>
          <p:nvPr/>
        </p:nvSpPr>
        <p:spPr bwMode="auto">
          <a:xfrm>
            <a:off x="997527" y="2606726"/>
            <a:ext cx="9624291"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Цільова програма </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розвитку земельних відносин та охорони земель</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uk-UA" altLang="uk-UA" sz="24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Ташанської</a:t>
            </a:r>
            <a:r>
              <a:rPr kumimoji="0" lang="uk-UA" altLang="uk-UA"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сільської ради </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на 2023-2025 роки</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303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Объект 1">
            <a:extLst>
              <a:ext uri="{FF2B5EF4-FFF2-40B4-BE49-F238E27FC236}">
                <a16:creationId xmlns:a16="http://schemas.microsoft.com/office/drawing/2014/main" id="{75A2913E-3844-4110-82F4-BCEA3501375A}"/>
              </a:ext>
            </a:extLst>
          </p:cNvPr>
          <p:cNvGraphicFramePr>
            <a:graphicFrameLocks noGrp="1"/>
          </p:cNvGraphicFramePr>
          <p:nvPr>
            <p:ph idx="1"/>
            <p:extLst>
              <p:ext uri="{D42A27DB-BD31-4B8C-83A1-F6EECF244321}">
                <p14:modId xmlns:p14="http://schemas.microsoft.com/office/powerpoint/2010/main" val="2132923237"/>
              </p:ext>
            </p:extLst>
          </p:nvPr>
        </p:nvGraphicFramePr>
        <p:xfrm>
          <a:off x="840509" y="1191492"/>
          <a:ext cx="10474035" cy="4893740"/>
        </p:xfrm>
        <a:graphic>
          <a:graphicData uri="http://schemas.openxmlformats.org/drawingml/2006/table">
            <a:tbl>
              <a:tblPr firstRow="1" firstCol="1" bandRow="1">
                <a:tableStyleId>{5C22544A-7EE6-4342-B048-85BDC9FD1C3A}</a:tableStyleId>
              </a:tblPr>
              <a:tblGrid>
                <a:gridCol w="405320">
                  <a:extLst>
                    <a:ext uri="{9D8B030D-6E8A-4147-A177-3AD203B41FA5}">
                      <a16:colId xmlns:a16="http://schemas.microsoft.com/office/drawing/2014/main" val="2487064964"/>
                    </a:ext>
                  </a:extLst>
                </a:gridCol>
                <a:gridCol w="3233477">
                  <a:extLst>
                    <a:ext uri="{9D8B030D-6E8A-4147-A177-3AD203B41FA5}">
                      <a16:colId xmlns:a16="http://schemas.microsoft.com/office/drawing/2014/main" val="1688651862"/>
                    </a:ext>
                  </a:extLst>
                </a:gridCol>
                <a:gridCol w="6835238">
                  <a:extLst>
                    <a:ext uri="{9D8B030D-6E8A-4147-A177-3AD203B41FA5}">
                      <a16:colId xmlns:a16="http://schemas.microsoft.com/office/drawing/2014/main" val="511489752"/>
                    </a:ext>
                  </a:extLst>
                </a:gridCol>
              </a:tblGrid>
              <a:tr h="742270">
                <a:tc>
                  <a:txBody>
                    <a:bodyPr/>
                    <a:lstStyle/>
                    <a:p>
                      <a:pPr marL="2540" indent="-6350" algn="l">
                        <a:lnSpc>
                          <a:spcPct val="107000"/>
                        </a:lnSpc>
                        <a:spcAft>
                          <a:spcPts val="0"/>
                        </a:spcAft>
                      </a:pPr>
                      <a:r>
                        <a:rPr lang="uk-UA" sz="1200">
                          <a:effectLst/>
                        </a:rPr>
                        <a:t>1.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2540" indent="-6350" algn="ctr">
                        <a:lnSpc>
                          <a:spcPct val="107000"/>
                        </a:lnSpc>
                        <a:spcAft>
                          <a:spcPts val="0"/>
                        </a:spcAft>
                      </a:pPr>
                      <a:r>
                        <a:rPr lang="uk-UA" sz="1200">
                          <a:effectLst/>
                        </a:rPr>
                        <a:t>Ініціатор розроблення Програми</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6350" indent="-6350" algn="l">
                        <a:lnSpc>
                          <a:spcPct val="107000"/>
                        </a:lnSpc>
                        <a:spcAft>
                          <a:spcPts val="0"/>
                        </a:spcAft>
                      </a:pPr>
                      <a:r>
                        <a:rPr lang="uk-UA" sz="1200">
                          <a:effectLst/>
                        </a:rPr>
                        <a:t>Ташанська сільська рада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extLst>
                  <a:ext uri="{0D108BD9-81ED-4DB2-BD59-A6C34878D82A}">
                    <a16:rowId xmlns:a16="http://schemas.microsoft.com/office/drawing/2014/main" val="1940638625"/>
                  </a:ext>
                </a:extLst>
              </a:tr>
              <a:tr h="726089">
                <a:tc>
                  <a:txBody>
                    <a:bodyPr/>
                    <a:lstStyle/>
                    <a:p>
                      <a:pPr marL="2540" indent="-6350" algn="l">
                        <a:lnSpc>
                          <a:spcPct val="107000"/>
                        </a:lnSpc>
                        <a:spcAft>
                          <a:spcPts val="0"/>
                        </a:spcAft>
                      </a:pPr>
                      <a:r>
                        <a:rPr lang="uk-UA" sz="1200">
                          <a:effectLst/>
                        </a:rPr>
                        <a:t>2.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2540" marR="38100" indent="-6350"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назва розпорядчого документа органу виконав-</a:t>
                      </a:r>
                      <a:r>
                        <a:rPr lang="uk-UA" sz="1400" dirty="0" err="1">
                          <a:effectLst/>
                          <a:latin typeface="Times New Roman" panose="02020603050405020304" pitchFamily="18" charset="0"/>
                          <a:cs typeface="Times New Roman" panose="02020603050405020304" pitchFamily="18" charset="0"/>
                        </a:rPr>
                        <a:t>чої</a:t>
                      </a:r>
                      <a:r>
                        <a:rPr lang="uk-UA" sz="1400" dirty="0">
                          <a:effectLst/>
                          <a:latin typeface="Times New Roman" panose="02020603050405020304" pitchFamily="18" charset="0"/>
                          <a:cs typeface="Times New Roman" panose="02020603050405020304" pitchFamily="18" charset="0"/>
                        </a:rPr>
                        <a:t> влади про розроблення Програми</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6350" indent="-6350" algn="just">
                        <a:lnSpc>
                          <a:spcPct val="107000"/>
                        </a:lnSpc>
                        <a:spcAft>
                          <a:spcPts val="0"/>
                        </a:spcAft>
                      </a:pPr>
                      <a:r>
                        <a:rPr lang="uk-UA" sz="1400">
                          <a:effectLst/>
                          <a:latin typeface="Times New Roman" panose="02020603050405020304" pitchFamily="18" charset="0"/>
                          <a:cs typeface="Times New Roman" panose="02020603050405020304" pitchFamily="18" charset="0"/>
                        </a:rPr>
                        <a:t>Доручення голови Ташанської сільської ради про розроблення цільової програми розвитку земельних відносин та охорони земель Ташанської сільської ради на 2023-2025 роки</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extLst>
                  <a:ext uri="{0D108BD9-81ED-4DB2-BD59-A6C34878D82A}">
                    <a16:rowId xmlns:a16="http://schemas.microsoft.com/office/drawing/2014/main" val="1635587212"/>
                  </a:ext>
                </a:extLst>
              </a:tr>
              <a:tr h="367902">
                <a:tc>
                  <a:txBody>
                    <a:bodyPr/>
                    <a:lstStyle/>
                    <a:p>
                      <a:pPr marL="2540" indent="-6350" algn="l">
                        <a:lnSpc>
                          <a:spcPct val="107000"/>
                        </a:lnSpc>
                        <a:spcAft>
                          <a:spcPts val="0"/>
                        </a:spcAft>
                      </a:pPr>
                      <a:r>
                        <a:rPr lang="uk-UA" sz="1200">
                          <a:effectLst/>
                        </a:rPr>
                        <a:t>3.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2540" indent="-6350"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Розробник Програми</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6350" indent="-6350" algn="l">
                        <a:lnSpc>
                          <a:spcPct val="107000"/>
                        </a:lnSpc>
                        <a:spcAft>
                          <a:spcPts val="0"/>
                        </a:spcAft>
                      </a:pPr>
                      <a:r>
                        <a:rPr lang="uk-UA" sz="1400">
                          <a:effectLst/>
                          <a:latin typeface="Times New Roman" panose="02020603050405020304" pitchFamily="18" charset="0"/>
                          <a:cs typeface="Times New Roman" panose="02020603050405020304" pitchFamily="18" charset="0"/>
                        </a:rPr>
                        <a:t>Відділ земельних ресурсів, кадастру та екологічної безпеки </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extLst>
                  <a:ext uri="{0D108BD9-81ED-4DB2-BD59-A6C34878D82A}">
                    <a16:rowId xmlns:a16="http://schemas.microsoft.com/office/drawing/2014/main" val="2898213945"/>
                  </a:ext>
                </a:extLst>
              </a:tr>
              <a:tr h="196608">
                <a:tc>
                  <a:txBody>
                    <a:bodyPr/>
                    <a:lstStyle/>
                    <a:p>
                      <a:pPr marL="2540" indent="-6350" algn="l">
                        <a:lnSpc>
                          <a:spcPct val="107000"/>
                        </a:lnSpc>
                        <a:spcAft>
                          <a:spcPts val="0"/>
                        </a:spcAft>
                      </a:pPr>
                      <a:r>
                        <a:rPr lang="uk-UA" sz="1200">
                          <a:effectLst/>
                        </a:rPr>
                        <a:t>4.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2540" indent="-6350" algn="ctr">
                        <a:lnSpc>
                          <a:spcPct val="107000"/>
                        </a:lnSpc>
                        <a:spcAft>
                          <a:spcPts val="0"/>
                        </a:spcAft>
                      </a:pPr>
                      <a:r>
                        <a:rPr lang="uk-UA" sz="1400" dirty="0" err="1">
                          <a:effectLst/>
                          <a:latin typeface="Times New Roman" panose="02020603050405020304" pitchFamily="18" charset="0"/>
                          <a:cs typeface="Times New Roman" panose="02020603050405020304" pitchFamily="18" charset="0"/>
                        </a:rPr>
                        <a:t>Співрозробники</a:t>
                      </a:r>
                      <a:r>
                        <a:rPr lang="uk-UA" sz="1400" dirty="0">
                          <a:effectLst/>
                          <a:latin typeface="Times New Roman" panose="02020603050405020304" pitchFamily="18" charset="0"/>
                          <a:cs typeface="Times New Roman" panose="02020603050405020304" pitchFamily="18" charset="0"/>
                        </a:rPr>
                        <a:t> Програми</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6350" indent="-6350" algn="l">
                        <a:lnSpc>
                          <a:spcPct val="107000"/>
                        </a:lnSpc>
                        <a:spcAft>
                          <a:spcPts val="0"/>
                        </a:spcAft>
                      </a:pPr>
                      <a:r>
                        <a:rPr lang="uk-UA" sz="1400">
                          <a:effectLst/>
                          <a:latin typeface="Times New Roman" panose="02020603050405020304" pitchFamily="18" charset="0"/>
                          <a:cs typeface="Times New Roman" panose="02020603050405020304" pitchFamily="18" charset="0"/>
                        </a:rPr>
                        <a:t>Виконавчий комітет Ташанської сільської ради </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extLst>
                  <a:ext uri="{0D108BD9-81ED-4DB2-BD59-A6C34878D82A}">
                    <a16:rowId xmlns:a16="http://schemas.microsoft.com/office/drawing/2014/main" val="2363869413"/>
                  </a:ext>
                </a:extLst>
              </a:tr>
              <a:tr h="599096">
                <a:tc>
                  <a:txBody>
                    <a:bodyPr/>
                    <a:lstStyle/>
                    <a:p>
                      <a:pPr marL="2540" indent="-6350" algn="l">
                        <a:lnSpc>
                          <a:spcPct val="107000"/>
                        </a:lnSpc>
                        <a:spcAft>
                          <a:spcPts val="0"/>
                        </a:spcAft>
                      </a:pPr>
                      <a:r>
                        <a:rPr lang="uk-UA" sz="1200">
                          <a:effectLst/>
                        </a:rPr>
                        <a:t>5.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2540" indent="-6350"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Відповідальний виконавець Програми</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6350" indent="-6350" algn="just">
                        <a:lnSpc>
                          <a:spcPct val="107000"/>
                        </a:lnSpc>
                        <a:spcAft>
                          <a:spcPts val="0"/>
                        </a:spcAft>
                      </a:pPr>
                      <a:r>
                        <a:rPr lang="uk-UA" sz="1400">
                          <a:effectLst/>
                          <a:latin typeface="Times New Roman" panose="02020603050405020304" pitchFamily="18" charset="0"/>
                          <a:cs typeface="Times New Roman" panose="02020603050405020304" pitchFamily="18" charset="0"/>
                        </a:rPr>
                        <a:t>Відділ земельних відноси, відділ житлово-комунального господарства, інвестицій, соціально-економічного розвитку, архітектури та будівництва виконавчого комітету Ташанської сільської ради, виконавчий комітет Ташанської сільської ради</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extLst>
                  <a:ext uri="{0D108BD9-81ED-4DB2-BD59-A6C34878D82A}">
                    <a16:rowId xmlns:a16="http://schemas.microsoft.com/office/drawing/2014/main" val="2727008352"/>
                  </a:ext>
                </a:extLst>
              </a:tr>
              <a:tr h="599096">
                <a:tc>
                  <a:txBody>
                    <a:bodyPr/>
                    <a:lstStyle/>
                    <a:p>
                      <a:pPr marL="2540" indent="-6350" algn="l">
                        <a:lnSpc>
                          <a:spcPct val="107000"/>
                        </a:lnSpc>
                        <a:spcAft>
                          <a:spcPts val="0"/>
                        </a:spcAft>
                      </a:pPr>
                      <a:r>
                        <a:rPr lang="uk-UA" sz="1200">
                          <a:effectLst/>
                        </a:rPr>
                        <a:t>6.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2540" indent="-6350"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Учасники Програми</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6350" indent="-6350" algn="l">
                        <a:lnSpc>
                          <a:spcPct val="107000"/>
                        </a:lnSpc>
                        <a:spcAft>
                          <a:spcPts val="0"/>
                        </a:spcAft>
                      </a:pPr>
                      <a:r>
                        <a:rPr lang="uk-UA" sz="1400" dirty="0">
                          <a:effectLst/>
                          <a:latin typeface="Times New Roman" panose="02020603050405020304" pitchFamily="18" charset="0"/>
                          <a:cs typeface="Times New Roman" panose="02020603050405020304" pitchFamily="18" charset="0"/>
                        </a:rPr>
                        <a:t>Відділ земельних відноси, відділ житлово-комунального господарства, інвестицій, соціально-економічного розвитку, архітектури та будівництва виконавчого комітету </a:t>
                      </a:r>
                      <a:r>
                        <a:rPr lang="uk-UA" sz="1400" dirty="0" err="1">
                          <a:effectLst/>
                          <a:latin typeface="Times New Roman" panose="02020603050405020304" pitchFamily="18" charset="0"/>
                          <a:cs typeface="Times New Roman" panose="02020603050405020304" pitchFamily="18" charset="0"/>
                        </a:rPr>
                        <a:t>Ташанської</a:t>
                      </a:r>
                      <a:r>
                        <a:rPr lang="uk-UA" sz="1400" dirty="0">
                          <a:effectLst/>
                          <a:latin typeface="Times New Roman" panose="02020603050405020304" pitchFamily="18" charset="0"/>
                          <a:cs typeface="Times New Roman" panose="02020603050405020304" pitchFamily="18" charset="0"/>
                        </a:rPr>
                        <a:t> сільської ради, виконавчий комітет </a:t>
                      </a:r>
                      <a:r>
                        <a:rPr lang="uk-UA" sz="1400" dirty="0" err="1">
                          <a:effectLst/>
                          <a:latin typeface="Times New Roman" panose="02020603050405020304" pitchFamily="18" charset="0"/>
                          <a:cs typeface="Times New Roman" panose="02020603050405020304" pitchFamily="18" charset="0"/>
                        </a:rPr>
                        <a:t>Ташанської</a:t>
                      </a:r>
                      <a:r>
                        <a:rPr lang="uk-UA" sz="1400" dirty="0">
                          <a:effectLst/>
                          <a:latin typeface="Times New Roman" panose="02020603050405020304" pitchFamily="18" charset="0"/>
                          <a:cs typeface="Times New Roman" panose="02020603050405020304" pitchFamily="18" charset="0"/>
                        </a:rPr>
                        <a:t> сільської ради</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extLst>
                  <a:ext uri="{0D108BD9-81ED-4DB2-BD59-A6C34878D82A}">
                    <a16:rowId xmlns:a16="http://schemas.microsoft.com/office/drawing/2014/main" val="2372147788"/>
                  </a:ext>
                </a:extLst>
              </a:tr>
              <a:tr h="196608">
                <a:tc>
                  <a:txBody>
                    <a:bodyPr/>
                    <a:lstStyle/>
                    <a:p>
                      <a:pPr marL="2540" indent="-6350" algn="l">
                        <a:lnSpc>
                          <a:spcPct val="107000"/>
                        </a:lnSpc>
                        <a:spcAft>
                          <a:spcPts val="0"/>
                        </a:spcAft>
                      </a:pPr>
                      <a:r>
                        <a:rPr lang="uk-UA" sz="1200">
                          <a:effectLst/>
                        </a:rPr>
                        <a:t>7.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2540" indent="-6350" algn="ctr">
                        <a:lnSpc>
                          <a:spcPct val="107000"/>
                        </a:lnSpc>
                        <a:spcAft>
                          <a:spcPts val="0"/>
                        </a:spcAft>
                      </a:pPr>
                      <a:r>
                        <a:rPr lang="uk-UA" sz="1400">
                          <a:effectLst/>
                          <a:latin typeface="Times New Roman" panose="02020603050405020304" pitchFamily="18" charset="0"/>
                          <a:cs typeface="Times New Roman" panose="02020603050405020304" pitchFamily="18" charset="0"/>
                        </a:rPr>
                        <a:t>Термін реалізації Програми</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6350" indent="-6350" algn="l">
                        <a:lnSpc>
                          <a:spcPct val="107000"/>
                        </a:lnSpc>
                        <a:spcAft>
                          <a:spcPts val="0"/>
                        </a:spcAft>
                      </a:pPr>
                      <a:r>
                        <a:rPr lang="uk-UA" sz="1400" dirty="0">
                          <a:effectLst/>
                          <a:latin typeface="Times New Roman" panose="02020603050405020304" pitchFamily="18" charset="0"/>
                          <a:cs typeface="Times New Roman" panose="02020603050405020304" pitchFamily="18" charset="0"/>
                        </a:rPr>
                        <a:t>2023-2025 роки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extLst>
                  <a:ext uri="{0D108BD9-81ED-4DB2-BD59-A6C34878D82A}">
                    <a16:rowId xmlns:a16="http://schemas.microsoft.com/office/drawing/2014/main" val="1502346392"/>
                  </a:ext>
                </a:extLst>
              </a:tr>
              <a:tr h="544081">
                <a:tc>
                  <a:txBody>
                    <a:bodyPr/>
                    <a:lstStyle/>
                    <a:p>
                      <a:pPr marL="2540" indent="-6350" algn="l">
                        <a:lnSpc>
                          <a:spcPct val="107000"/>
                        </a:lnSpc>
                        <a:spcAft>
                          <a:spcPts val="0"/>
                        </a:spcAft>
                      </a:pPr>
                      <a:r>
                        <a:rPr lang="uk-UA" sz="1200">
                          <a:effectLst/>
                        </a:rPr>
                        <a:t>8.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2540" marR="82550" indent="-6350" algn="ctr">
                        <a:lnSpc>
                          <a:spcPct val="107000"/>
                        </a:lnSpc>
                        <a:spcAft>
                          <a:spcPts val="0"/>
                        </a:spcAft>
                      </a:pPr>
                      <a:r>
                        <a:rPr lang="uk-UA" sz="1400">
                          <a:effectLst/>
                          <a:latin typeface="Times New Roman" panose="02020603050405020304" pitchFamily="18" charset="0"/>
                          <a:cs typeface="Times New Roman" panose="02020603050405020304" pitchFamily="18" charset="0"/>
                        </a:rPr>
                        <a:t>Перелік місцевих бюджетів, які беруть участь у виконанні Програми</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6350" indent="-6350" algn="l">
                        <a:lnSpc>
                          <a:spcPct val="107000"/>
                        </a:lnSpc>
                        <a:spcAft>
                          <a:spcPts val="0"/>
                        </a:spcAft>
                      </a:pPr>
                      <a:r>
                        <a:rPr lang="uk-UA" sz="1400" dirty="0">
                          <a:effectLst/>
                          <a:latin typeface="Times New Roman" panose="02020603050405020304" pitchFamily="18" charset="0"/>
                          <a:cs typeface="Times New Roman" panose="02020603050405020304" pitchFamily="18" charset="0"/>
                        </a:rPr>
                        <a:t>Бюджет </a:t>
                      </a:r>
                      <a:r>
                        <a:rPr lang="uk-UA" sz="1400" dirty="0" err="1">
                          <a:effectLst/>
                          <a:latin typeface="Times New Roman" panose="02020603050405020304" pitchFamily="18" charset="0"/>
                          <a:cs typeface="Times New Roman" panose="02020603050405020304" pitchFamily="18" charset="0"/>
                        </a:rPr>
                        <a:t>Ташанської</a:t>
                      </a:r>
                      <a:r>
                        <a:rPr lang="uk-UA" sz="1400" dirty="0">
                          <a:effectLst/>
                          <a:latin typeface="Times New Roman" panose="02020603050405020304" pitchFamily="18" charset="0"/>
                          <a:cs typeface="Times New Roman" panose="02020603050405020304" pitchFamily="18" charset="0"/>
                        </a:rPr>
                        <a:t> сільської ради, інші джерела фінансування, не заборонені законодавством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extLst>
                  <a:ext uri="{0D108BD9-81ED-4DB2-BD59-A6C34878D82A}">
                    <a16:rowId xmlns:a16="http://schemas.microsoft.com/office/drawing/2014/main" val="3327114222"/>
                  </a:ext>
                </a:extLst>
              </a:tr>
              <a:tr h="728032">
                <a:tc>
                  <a:txBody>
                    <a:bodyPr/>
                    <a:lstStyle/>
                    <a:p>
                      <a:pPr marL="2540" indent="-6350" algn="l">
                        <a:lnSpc>
                          <a:spcPct val="107000"/>
                        </a:lnSpc>
                        <a:spcAft>
                          <a:spcPts val="0"/>
                        </a:spcAft>
                      </a:pPr>
                      <a:r>
                        <a:rPr lang="uk-UA" sz="1200">
                          <a:effectLst/>
                        </a:rPr>
                        <a:t>9.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2540" indent="-6350" algn="ctr">
                        <a:lnSpc>
                          <a:spcPct val="107000"/>
                        </a:lnSpc>
                        <a:spcAft>
                          <a:spcPts val="0"/>
                        </a:spcAft>
                      </a:pPr>
                      <a:r>
                        <a:rPr lang="uk-UA" sz="1400">
                          <a:effectLst/>
                          <a:latin typeface="Times New Roman" panose="02020603050405020304" pitchFamily="18" charset="0"/>
                          <a:cs typeface="Times New Roman" panose="02020603050405020304" pitchFamily="18" charset="0"/>
                        </a:rPr>
                        <a:t>Загальний обсяг фінансових ресурсів, необхідних для реалізації Програми, усього тис.грн.</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tc>
                  <a:txBody>
                    <a:bodyPr/>
                    <a:lstStyle/>
                    <a:p>
                      <a:pPr marL="6350" indent="-6350" algn="l">
                        <a:lnSpc>
                          <a:spcPct val="107000"/>
                        </a:lnSpc>
                        <a:spcAft>
                          <a:spcPts val="0"/>
                        </a:spcAft>
                      </a:pPr>
                      <a:r>
                        <a:rPr lang="uk-UA" sz="1400" dirty="0">
                          <a:effectLst/>
                          <a:latin typeface="Times New Roman" panose="02020603050405020304" pitchFamily="18" charset="0"/>
                          <a:cs typeface="Times New Roman" panose="02020603050405020304" pitchFamily="18" charset="0"/>
                        </a:rPr>
                        <a:t>24700,0 </a:t>
                      </a:r>
                      <a:r>
                        <a:rPr lang="uk-UA" sz="1400" dirty="0" err="1">
                          <a:effectLst/>
                          <a:latin typeface="Times New Roman" panose="02020603050405020304" pitchFamily="18" charset="0"/>
                          <a:cs typeface="Times New Roman" panose="02020603050405020304" pitchFamily="18" charset="0"/>
                        </a:rPr>
                        <a:t>тис.грн</a:t>
                      </a:r>
                      <a:r>
                        <a:rPr lang="uk-UA" sz="1400" dirty="0">
                          <a:effectLst/>
                          <a:latin typeface="Times New Roman" panose="02020603050405020304" pitchFamily="18" charset="0"/>
                          <a:cs typeface="Times New Roman" panose="02020603050405020304" pitchFamily="18" charset="0"/>
                        </a:rPr>
                        <a:t>.</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50800" marT="5080" marB="0"/>
                </a:tc>
                <a:extLst>
                  <a:ext uri="{0D108BD9-81ED-4DB2-BD59-A6C34878D82A}">
                    <a16:rowId xmlns:a16="http://schemas.microsoft.com/office/drawing/2014/main" val="1761842822"/>
                  </a:ext>
                </a:extLst>
              </a:tr>
            </a:tbl>
          </a:graphicData>
        </a:graphic>
      </p:graphicFrame>
      <p:sp>
        <p:nvSpPr>
          <p:cNvPr id="4" name="Rectangle 1">
            <a:extLst>
              <a:ext uri="{FF2B5EF4-FFF2-40B4-BE49-F238E27FC236}">
                <a16:creationId xmlns:a16="http://schemas.microsoft.com/office/drawing/2014/main" id="{3FD8826D-1CD1-4544-90C7-395F1BD96BD0}"/>
              </a:ext>
            </a:extLst>
          </p:cNvPr>
          <p:cNvSpPr>
            <a:spLocks noChangeArrowheads="1"/>
          </p:cNvSpPr>
          <p:nvPr/>
        </p:nvSpPr>
        <p:spPr bwMode="auto">
          <a:xfrm>
            <a:off x="0" y="529612"/>
            <a:ext cx="330090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uk-UA" altLang="uk-UA" sz="20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 ПАСПОРТ</a:t>
            </a:r>
            <a:endParaRPr kumimoji="0" lang="uk-UA" altLang="uk-UA"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uk-UA" altLang="uk-UA"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br>
              <a:rPr kumimoji="0" lang="uk-UA" altLang="uk-UA"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b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150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F7032A55-FF97-4232-9A70-3970126BA7B1}"/>
              </a:ext>
            </a:extLst>
          </p:cNvPr>
          <p:cNvSpPr>
            <a:spLocks noGrp="1"/>
          </p:cNvSpPr>
          <p:nvPr>
            <p:ph idx="1"/>
          </p:nvPr>
        </p:nvSpPr>
        <p:spPr>
          <a:xfrm>
            <a:off x="503068" y="158173"/>
            <a:ext cx="11185863" cy="10893425"/>
          </a:xfrm>
        </p:spPr>
        <p:txBody>
          <a:bodyPr>
            <a:normAutofit/>
          </a:bodyPr>
          <a:lstStyle/>
          <a:p>
            <a:r>
              <a:rPr lang="uk-UA" sz="1400" b="1" dirty="0"/>
              <a:t>ІІ. ВИЗНАЧЕННЯ ПРОБЛЕМИ, НА РОЗВ’ЯЗАННЯ ЯКОЇ СПРЯМОВАНА ПРОГРАМА </a:t>
            </a:r>
          </a:p>
          <a:p>
            <a:r>
              <a:rPr lang="uk-UA" sz="1400" dirty="0"/>
              <a:t>Цільова програма розвитку земельних відносин та охорони земель </a:t>
            </a:r>
            <a:r>
              <a:rPr lang="uk-UA" sz="1400" dirty="0" err="1"/>
              <a:t>Ташанської</a:t>
            </a:r>
            <a:r>
              <a:rPr lang="uk-UA" sz="1400" dirty="0"/>
              <a:t> сільської ради на 2023-2025 роки» (далі – Програма) спрямована на реалізацію державної політики України із забезпечення сталого розвитку землекористування, рівності права власності на землю територіальної громади та держави, захисту прав власників і користувачів земельних ділянок, а також на створення більш сприятливих умов для залучення інвестицій з урахуванням природних та економічних особливостей регіону. </a:t>
            </a:r>
          </a:p>
          <a:p>
            <a:r>
              <a:rPr lang="uk-UA" sz="1400" dirty="0"/>
              <a:t>Програма розроблена згідно із Земельним та Бюджетним кодексами України, Законами України «Про землеустрій», «Про охорону земель», «Про оцінку земель», «Про Державний земельний кадастр», постановою Кабінету Міністрів України від 17 жовтня 2012 року № 1051 «Про затвердження Порядку ведення Державного земельного кадастру», з метою здійснення заходів для створення ефективного механізму регулювання земельних відносин та управління земельними ресурсами, раціонального використання та охорони земель, розвитку ринку землі та ведення Державного земельного кадастру.</a:t>
            </a:r>
          </a:p>
          <a:p>
            <a:r>
              <a:rPr lang="uk-UA" sz="1400" dirty="0" err="1"/>
              <a:t>Ташанська</a:t>
            </a:r>
            <a:r>
              <a:rPr lang="uk-UA" sz="1400" dirty="0"/>
              <a:t> сільська рада знаходиться в південно-східній частині Бориспільського району Київської області на відстані 80 км, та на відстані 120 км до обласного центру – м. Київ. </a:t>
            </a:r>
            <a:r>
              <a:rPr lang="uk-UA" sz="1400" dirty="0" err="1"/>
              <a:t>Ташанська</a:t>
            </a:r>
            <a:r>
              <a:rPr lang="uk-UA" sz="1400" dirty="0"/>
              <a:t> об’єднана територіальна громада складається із </a:t>
            </a:r>
            <a:r>
              <a:rPr lang="uk-UA" sz="1400" dirty="0" err="1"/>
              <a:t>Горбанівського</a:t>
            </a:r>
            <a:r>
              <a:rPr lang="uk-UA" sz="1400" dirty="0"/>
              <a:t>, </a:t>
            </a:r>
            <a:r>
              <a:rPr lang="uk-UA" sz="1400" dirty="0" err="1"/>
              <a:t>Денисівського</a:t>
            </a:r>
            <a:r>
              <a:rPr lang="uk-UA" sz="1400" dirty="0"/>
              <a:t>, </a:t>
            </a:r>
            <a:r>
              <a:rPr lang="uk-UA" sz="1400" dirty="0" err="1"/>
              <a:t>Виповзького</a:t>
            </a:r>
            <a:r>
              <a:rPr lang="uk-UA" sz="1400" dirty="0"/>
              <a:t>, </a:t>
            </a:r>
            <a:r>
              <a:rPr lang="uk-UA" sz="1400" dirty="0" err="1"/>
              <a:t>Помоклівського</a:t>
            </a:r>
            <a:r>
              <a:rPr lang="uk-UA" sz="1400" dirty="0"/>
              <a:t>, </a:t>
            </a:r>
            <a:r>
              <a:rPr lang="uk-UA" sz="1400" dirty="0" err="1"/>
              <a:t>Малокаратульського</a:t>
            </a:r>
            <a:r>
              <a:rPr lang="uk-UA" sz="1400" dirty="0"/>
              <a:t>, Полого-</a:t>
            </a:r>
            <a:r>
              <a:rPr lang="uk-UA" sz="1400" dirty="0" err="1"/>
              <a:t>Вергунівського</a:t>
            </a:r>
            <a:r>
              <a:rPr lang="uk-UA" sz="1400" dirty="0"/>
              <a:t>, Улянівського </a:t>
            </a:r>
            <a:r>
              <a:rPr lang="uk-UA" sz="1400" dirty="0" err="1"/>
              <a:t>старостинських</a:t>
            </a:r>
            <a:r>
              <a:rPr lang="uk-UA" sz="1400" dirty="0"/>
              <a:t> округів, до яких входять шістнадцять населених пунктів: село </a:t>
            </a:r>
            <a:r>
              <a:rPr lang="uk-UA" sz="1400" dirty="0" err="1"/>
              <a:t>Горбані</a:t>
            </a:r>
            <a:r>
              <a:rPr lang="uk-UA" sz="1400" dirty="0"/>
              <a:t>, село </a:t>
            </a:r>
            <a:r>
              <a:rPr lang="uk-UA" sz="1400" dirty="0" err="1"/>
              <a:t>Чопилки</a:t>
            </a:r>
            <a:r>
              <a:rPr lang="uk-UA" sz="1400" dirty="0"/>
              <a:t>, село </a:t>
            </a:r>
            <a:r>
              <a:rPr lang="uk-UA" sz="1400" dirty="0" err="1"/>
              <a:t>Ташань</a:t>
            </a:r>
            <a:r>
              <a:rPr lang="uk-UA" sz="1400" dirty="0"/>
              <a:t>, село </a:t>
            </a:r>
            <a:r>
              <a:rPr lang="uk-UA" sz="1400" dirty="0" err="1"/>
              <a:t>Положаї</a:t>
            </a:r>
            <a:r>
              <a:rPr lang="uk-UA" sz="1400" dirty="0"/>
              <a:t>, село Дениси, село Шевченкове, село Виповзки, село Помоклі, село Травневе, село Воскресенське, село Мала </a:t>
            </a:r>
            <a:r>
              <a:rPr lang="uk-UA" sz="1400" dirty="0" err="1"/>
              <a:t>Каратуль</a:t>
            </a:r>
            <a:r>
              <a:rPr lang="uk-UA" sz="1400" dirty="0"/>
              <a:t>, село </a:t>
            </a:r>
            <a:r>
              <a:rPr lang="uk-UA" sz="1400" dirty="0" err="1"/>
              <a:t>Натягайлівка</a:t>
            </a:r>
            <a:r>
              <a:rPr lang="uk-UA" sz="1400" dirty="0"/>
              <a:t>, село Перше Травня, село Пологи – Вергуни, село Улянівка, село Тарасівка, центральна садиба - село </a:t>
            </a:r>
            <a:r>
              <a:rPr lang="uk-UA" sz="1400" dirty="0" err="1"/>
              <a:t>Ташань</a:t>
            </a:r>
            <a:r>
              <a:rPr lang="uk-UA" sz="1400" dirty="0"/>
              <a:t>. </a:t>
            </a:r>
          </a:p>
          <a:p>
            <a:r>
              <a:rPr lang="uk-UA" sz="1400" dirty="0"/>
              <a:t>Площа </a:t>
            </a:r>
            <a:r>
              <a:rPr lang="uk-UA" sz="1400" dirty="0" err="1"/>
              <a:t>Ташанської</a:t>
            </a:r>
            <a:r>
              <a:rPr lang="uk-UA" sz="1400" dirty="0"/>
              <a:t> сільської територіальної громади становить – </a:t>
            </a:r>
            <a:r>
              <a:rPr lang="uk-UA" sz="1400" b="1" dirty="0"/>
              <a:t>33716, 2000 га</a:t>
            </a:r>
            <a:r>
              <a:rPr lang="uk-UA" sz="1400" dirty="0"/>
              <a:t> в тому числі:</a:t>
            </a:r>
          </a:p>
          <a:p>
            <a:r>
              <a:rPr lang="uk-UA" sz="1400" dirty="0" err="1"/>
              <a:t>Горбанівського</a:t>
            </a:r>
            <a:r>
              <a:rPr lang="uk-UA" sz="1400" dirty="0"/>
              <a:t> </a:t>
            </a:r>
            <a:r>
              <a:rPr lang="uk-UA" sz="1400" dirty="0" err="1"/>
              <a:t>старостинського</a:t>
            </a:r>
            <a:r>
              <a:rPr lang="uk-UA" sz="1400" dirty="0"/>
              <a:t> округу – 4985, 8000 га ,</a:t>
            </a:r>
          </a:p>
          <a:p>
            <a:r>
              <a:rPr lang="uk-UA" sz="1400" dirty="0" err="1"/>
              <a:t>Денисівського</a:t>
            </a:r>
            <a:r>
              <a:rPr lang="uk-UA" sz="1400" dirty="0"/>
              <a:t> </a:t>
            </a:r>
            <a:r>
              <a:rPr lang="uk-UA" sz="1400" dirty="0" err="1"/>
              <a:t>старостинського</a:t>
            </a:r>
            <a:r>
              <a:rPr lang="uk-UA" sz="1400" dirty="0"/>
              <a:t> округу – 3190, 9000 га ,</a:t>
            </a:r>
          </a:p>
          <a:p>
            <a:r>
              <a:rPr lang="uk-UA" sz="1400" dirty="0" err="1"/>
              <a:t>Виповзький</a:t>
            </a:r>
            <a:r>
              <a:rPr lang="uk-UA" sz="1400" dirty="0"/>
              <a:t> </a:t>
            </a:r>
            <a:r>
              <a:rPr lang="uk-UA" sz="1400" dirty="0" err="1"/>
              <a:t>старостинського</a:t>
            </a:r>
            <a:r>
              <a:rPr lang="uk-UA" sz="1400" dirty="0"/>
              <a:t> округу (с. Виповзки ) – 2520, 7000 га ,</a:t>
            </a:r>
          </a:p>
          <a:p>
            <a:r>
              <a:rPr lang="uk-UA" sz="1400" dirty="0"/>
              <a:t>                                                            (с. Шевченкове) – 1231, 3000 га , </a:t>
            </a:r>
          </a:p>
          <a:p>
            <a:r>
              <a:rPr lang="uk-UA" sz="1400" dirty="0" err="1"/>
              <a:t>Помоклівського</a:t>
            </a:r>
            <a:r>
              <a:rPr lang="uk-UA" sz="1400" dirty="0"/>
              <a:t> </a:t>
            </a:r>
            <a:r>
              <a:rPr lang="uk-UA" sz="1400" dirty="0" err="1"/>
              <a:t>старостинського</a:t>
            </a:r>
            <a:r>
              <a:rPr lang="uk-UA" sz="1400" dirty="0"/>
              <a:t> округу – 5951, 0000 га ,</a:t>
            </a:r>
          </a:p>
          <a:p>
            <a:r>
              <a:rPr lang="uk-UA" sz="1400" dirty="0" err="1"/>
              <a:t>Малокаратульського</a:t>
            </a:r>
            <a:r>
              <a:rPr lang="uk-UA" sz="1400" dirty="0"/>
              <a:t> </a:t>
            </a:r>
            <a:r>
              <a:rPr lang="uk-UA" sz="1400" dirty="0" err="1"/>
              <a:t>старостинського</a:t>
            </a:r>
            <a:r>
              <a:rPr lang="uk-UA" sz="1400" dirty="0"/>
              <a:t> округу – 2802 ,9000 га ,</a:t>
            </a:r>
          </a:p>
          <a:p>
            <a:r>
              <a:rPr lang="uk-UA" sz="1400" dirty="0"/>
              <a:t>Полого-</a:t>
            </a:r>
            <a:r>
              <a:rPr lang="uk-UA" sz="1400" dirty="0" err="1"/>
              <a:t>Вергунівського</a:t>
            </a:r>
            <a:r>
              <a:rPr lang="uk-UA" sz="1400" dirty="0"/>
              <a:t> </a:t>
            </a:r>
            <a:r>
              <a:rPr lang="uk-UA" sz="1400" dirty="0" err="1"/>
              <a:t>старостинського</a:t>
            </a:r>
            <a:r>
              <a:rPr lang="uk-UA" sz="1400" dirty="0"/>
              <a:t> округу – 5756, 0000 га ,</a:t>
            </a:r>
          </a:p>
          <a:p>
            <a:r>
              <a:rPr lang="uk-UA" sz="1400" dirty="0"/>
              <a:t>Улянівського </a:t>
            </a:r>
            <a:r>
              <a:rPr lang="uk-UA" sz="1400" dirty="0" err="1"/>
              <a:t>старостинського</a:t>
            </a:r>
            <a:r>
              <a:rPr lang="uk-UA" sz="1400" dirty="0"/>
              <a:t> округу – 3055, 1000 га ,</a:t>
            </a:r>
          </a:p>
          <a:p>
            <a:r>
              <a:rPr lang="uk-UA" sz="1400" dirty="0"/>
              <a:t>Центральна садиба (с. </a:t>
            </a:r>
            <a:r>
              <a:rPr lang="uk-UA" sz="1400" dirty="0" err="1"/>
              <a:t>Ташань</a:t>
            </a:r>
            <a:r>
              <a:rPr lang="uk-UA" sz="1400" dirty="0"/>
              <a:t>, с. </a:t>
            </a:r>
            <a:r>
              <a:rPr lang="uk-UA" sz="1400" dirty="0" err="1"/>
              <a:t>Положаї</a:t>
            </a:r>
            <a:r>
              <a:rPr lang="uk-UA" sz="1400" dirty="0"/>
              <a:t> ) – 4222,5000 га .</a:t>
            </a:r>
          </a:p>
          <a:p>
            <a:endParaRPr lang="uk-UA" dirty="0"/>
          </a:p>
        </p:txBody>
      </p:sp>
    </p:spTree>
    <p:extLst>
      <p:ext uri="{BB962C8B-B14F-4D97-AF65-F5344CB8AC3E}">
        <p14:creationId xmlns:p14="http://schemas.microsoft.com/office/powerpoint/2010/main" val="1744936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F7032A55-FF97-4232-9A70-3970126BA7B1}"/>
              </a:ext>
            </a:extLst>
          </p:cNvPr>
          <p:cNvSpPr>
            <a:spLocks noGrp="1"/>
          </p:cNvSpPr>
          <p:nvPr>
            <p:ph idx="1"/>
          </p:nvPr>
        </p:nvSpPr>
        <p:spPr>
          <a:xfrm>
            <a:off x="503068" y="342900"/>
            <a:ext cx="11185863" cy="10893425"/>
          </a:xfrm>
        </p:spPr>
        <p:txBody>
          <a:bodyPr>
            <a:normAutofit/>
          </a:bodyPr>
          <a:lstStyle/>
          <a:p>
            <a:r>
              <a:rPr lang="uk-UA" b="1" dirty="0"/>
              <a:t>ІІІ. ВИЗНАЧЕННЯ МЕТИ ПРОГРАМИ </a:t>
            </a:r>
          </a:p>
          <a:p>
            <a:r>
              <a:rPr lang="uk-UA" dirty="0"/>
              <a:t>Основною метою Програми є здійснення заходів для створення ефективного механізму регулювання земельних відносин та управління земельними ресурсами, раціонального використання та охорони земель, розвитку ринку землі та ведення державного земельного кадастру, забезпечення ефективного використання земельних ресурсів, створення оптимальних умов для суттєвого збільшення соціального, інвестиційного і виробничого потенціалів землі, зростання її економічної цінності.</a:t>
            </a:r>
            <a:r>
              <a:rPr lang="uk-UA" b="1" dirty="0"/>
              <a:t> </a:t>
            </a:r>
            <a:endParaRPr lang="uk-UA" dirty="0"/>
          </a:p>
          <a:p>
            <a:endParaRPr lang="uk-UA" dirty="0"/>
          </a:p>
        </p:txBody>
      </p:sp>
    </p:spTree>
    <p:extLst>
      <p:ext uri="{BB962C8B-B14F-4D97-AF65-F5344CB8AC3E}">
        <p14:creationId xmlns:p14="http://schemas.microsoft.com/office/powerpoint/2010/main" val="2318952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F7032A55-FF97-4232-9A70-3970126BA7B1}"/>
              </a:ext>
            </a:extLst>
          </p:cNvPr>
          <p:cNvSpPr>
            <a:spLocks noGrp="1"/>
          </p:cNvSpPr>
          <p:nvPr>
            <p:ph idx="1"/>
          </p:nvPr>
        </p:nvSpPr>
        <p:spPr>
          <a:xfrm>
            <a:off x="503068" y="342900"/>
            <a:ext cx="11185863" cy="10893425"/>
          </a:xfrm>
        </p:spPr>
        <p:txBody>
          <a:bodyPr>
            <a:normAutofit/>
          </a:bodyPr>
          <a:lstStyle/>
          <a:p>
            <a:r>
              <a:rPr lang="ru-RU" sz="2400" b="1" dirty="0"/>
              <a:t>1. </a:t>
            </a:r>
            <a:r>
              <a:rPr lang="uk-UA" sz="2400" b="1" dirty="0"/>
              <a:t>Основними завданнями Програми є :</a:t>
            </a:r>
            <a:r>
              <a:rPr lang="uk-UA" sz="2400" dirty="0"/>
              <a:t>                            </a:t>
            </a:r>
            <a:r>
              <a:rPr lang="uk-UA" sz="2400" b="1" dirty="0"/>
              <a:t>-   </a:t>
            </a:r>
            <a:endParaRPr lang="uk-UA" sz="2400" dirty="0"/>
          </a:p>
          <a:p>
            <a:r>
              <a:rPr lang="uk-UA" sz="2400" b="1" dirty="0"/>
              <a:t>- Встановлення (зміна ) меж населених пунктів:   </a:t>
            </a:r>
            <a:r>
              <a:rPr lang="uk-UA" sz="2400" dirty="0"/>
              <a:t>Виготовлення документації із землеустрою щодо встановлення ( зміни ) меж населених пунктів – забезпечить впорядкування територій відповідно до розроблених Генеральних планів сіл з визначенням перспектив розвитку виробничих, господарських, культурно-соціальних потреб населених пунктів та інвестиційно - привабливих місць.</a:t>
            </a:r>
            <a:r>
              <a:rPr lang="uk-UA" sz="2400" b="1" dirty="0"/>
              <a:t> -</a:t>
            </a:r>
            <a:endParaRPr lang="uk-UA" sz="2400" dirty="0"/>
          </a:p>
          <a:p>
            <a:r>
              <a:rPr lang="uk-UA" sz="2400" b="1" dirty="0"/>
              <a:t>- Проведення (оновлення) нормативної грошової оцінки земель населених пунктів</a:t>
            </a:r>
            <a:r>
              <a:rPr lang="uk-UA" sz="2400" dirty="0"/>
              <a:t>:</a:t>
            </a:r>
          </a:p>
          <a:p>
            <a:r>
              <a:rPr lang="uk-UA" sz="2400" dirty="0"/>
              <a:t>Підтримування актуального стану нормативної грошової оцінки земель населених пунктів є основним джерелом забезпечення сталих бюджетних надходжень від плати за землю . Грошова оцінка земель дає можливість органам місцевого самоврядування реалізувати свої регулятивні повноваження на підставі створення економічних умов і стимулів раціонального використання земель і водночас є фактором надійного захисту інтересів землекористувачів та власників землі, оскільки за її допомогою кожен з них повинен сплачувати визначену плату за фактичне використання землі . Нормативна грошова оцінка земельних ділянок, які розташовані у межах населених пунктів проводиться незалежно від їх цільового призначення – не рідше ніж один раз на 7 років .</a:t>
            </a:r>
          </a:p>
          <a:p>
            <a:endParaRPr lang="uk-UA" dirty="0"/>
          </a:p>
        </p:txBody>
      </p:sp>
    </p:spTree>
    <p:extLst>
      <p:ext uri="{BB962C8B-B14F-4D97-AF65-F5344CB8AC3E}">
        <p14:creationId xmlns:p14="http://schemas.microsoft.com/office/powerpoint/2010/main" val="398235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одзаголовок 2">
            <a:extLst>
              <a:ext uri="{FF2B5EF4-FFF2-40B4-BE49-F238E27FC236}">
                <a16:creationId xmlns:a16="http://schemas.microsoft.com/office/drawing/2014/main" id="{D18DFACA-E7D7-4C05-A2C6-395525DCA0F1}"/>
              </a:ext>
            </a:extLst>
          </p:cNvPr>
          <p:cNvSpPr>
            <a:spLocks noGrp="1"/>
          </p:cNvSpPr>
          <p:nvPr>
            <p:ph type="subTitle" idx="1"/>
          </p:nvPr>
        </p:nvSpPr>
        <p:spPr>
          <a:xfrm>
            <a:off x="0" y="148623"/>
            <a:ext cx="12192000" cy="4032759"/>
          </a:xfrm>
        </p:spPr>
        <p:txBody>
          <a:bodyPr>
            <a:normAutofit fontScale="25000" lnSpcReduction="20000"/>
          </a:bodyPr>
          <a:lstStyle/>
          <a:p>
            <a:r>
              <a:rPr lang="uk-UA" sz="11200" b="1" dirty="0">
                <a:latin typeface="Times New Roman" panose="02020603050405020304" pitchFamily="18" charset="0"/>
                <a:cs typeface="Times New Roman" panose="02020603050405020304" pitchFamily="18" charset="0"/>
              </a:rPr>
              <a:t>село </a:t>
            </a:r>
            <a:r>
              <a:rPr lang="uk-UA" sz="11200" b="1" dirty="0" err="1">
                <a:latin typeface="Times New Roman" panose="02020603050405020304" pitchFamily="18" charset="0"/>
                <a:cs typeface="Times New Roman" panose="02020603050405020304" pitchFamily="18" charset="0"/>
              </a:rPr>
              <a:t>Ташань</a:t>
            </a:r>
            <a:r>
              <a:rPr lang="uk-UA" sz="11200" b="1" dirty="0">
                <a:latin typeface="Times New Roman" panose="02020603050405020304" pitchFamily="18" charset="0"/>
                <a:cs typeface="Times New Roman" panose="02020603050405020304" pitchFamily="18" charset="0"/>
              </a:rPr>
              <a:t> </a:t>
            </a:r>
            <a:r>
              <a:rPr lang="uk-UA" sz="11200" b="1" dirty="0" err="1">
                <a:latin typeface="Times New Roman" panose="02020603050405020304" pitchFamily="18" charset="0"/>
                <a:cs typeface="Times New Roman" panose="02020603050405020304" pitchFamily="18" charset="0"/>
              </a:rPr>
              <a:t>Ташанська</a:t>
            </a:r>
            <a:r>
              <a:rPr lang="uk-UA" sz="11200" b="1" dirty="0">
                <a:latin typeface="Times New Roman" panose="02020603050405020304" pitchFamily="18" charset="0"/>
                <a:cs typeface="Times New Roman" panose="02020603050405020304" pitchFamily="18" charset="0"/>
              </a:rPr>
              <a:t> об</a:t>
            </a:r>
            <a:r>
              <a:rPr lang="ru-RU" sz="11200" b="1" dirty="0">
                <a:latin typeface="Times New Roman" panose="02020603050405020304" pitchFamily="18" charset="0"/>
                <a:cs typeface="Times New Roman" panose="02020603050405020304" pitchFamily="18" charset="0"/>
              </a:rPr>
              <a:t>’</a:t>
            </a:r>
            <a:r>
              <a:rPr lang="uk-UA" sz="11200" b="1" dirty="0" err="1">
                <a:latin typeface="Times New Roman" panose="02020603050405020304" pitchFamily="18" charset="0"/>
                <a:cs typeface="Times New Roman" panose="02020603050405020304" pitchFamily="18" charset="0"/>
              </a:rPr>
              <a:t>єднана</a:t>
            </a:r>
            <a:r>
              <a:rPr lang="uk-UA" sz="11200" b="1" dirty="0">
                <a:latin typeface="Times New Roman" panose="02020603050405020304" pitchFamily="18" charset="0"/>
                <a:cs typeface="Times New Roman" panose="02020603050405020304" pitchFamily="18" charset="0"/>
              </a:rPr>
              <a:t> громада</a:t>
            </a:r>
            <a:endParaRPr lang="uk-UA" sz="11200" dirty="0">
              <a:latin typeface="Times New Roman" panose="02020603050405020304" pitchFamily="18" charset="0"/>
              <a:cs typeface="Times New Roman" panose="02020603050405020304" pitchFamily="18" charset="0"/>
            </a:endParaRPr>
          </a:p>
          <a:p>
            <a:pPr lvl="0"/>
            <a:r>
              <a:rPr lang="uk-UA" sz="5600" b="1" dirty="0"/>
              <a:t>Загальна </a:t>
            </a:r>
            <a:r>
              <a:rPr lang="uk-UA" sz="5600" b="1" dirty="0">
                <a:latin typeface="Times New Roman" panose="02020603050405020304" pitchFamily="18" charset="0"/>
                <a:cs typeface="Times New Roman" panose="02020603050405020304" pitchFamily="18" charset="0"/>
              </a:rPr>
              <a:t>площа </a:t>
            </a:r>
            <a:r>
              <a:rPr lang="uk-UA" sz="5600" b="1" dirty="0" err="1">
                <a:latin typeface="Times New Roman" panose="02020603050405020304" pitchFamily="18" charset="0"/>
                <a:cs typeface="Times New Roman" panose="02020603050405020304" pitchFamily="18" charset="0"/>
              </a:rPr>
              <a:t>Ташанської</a:t>
            </a:r>
            <a:r>
              <a:rPr lang="uk-UA" sz="5600" b="1" dirty="0">
                <a:latin typeface="Times New Roman" panose="02020603050405020304" pitchFamily="18" charset="0"/>
                <a:cs typeface="Times New Roman" panose="02020603050405020304" pitchFamily="18" charset="0"/>
              </a:rPr>
              <a:t> об</a:t>
            </a:r>
            <a:r>
              <a:rPr lang="ru-RU" sz="5600" b="1" dirty="0">
                <a:latin typeface="Times New Roman" panose="02020603050405020304" pitchFamily="18" charset="0"/>
                <a:cs typeface="Times New Roman" panose="02020603050405020304" pitchFamily="18" charset="0"/>
              </a:rPr>
              <a:t>’</a:t>
            </a:r>
            <a:r>
              <a:rPr lang="uk-UA" sz="5600" b="1" dirty="0" err="1">
                <a:latin typeface="Times New Roman" panose="02020603050405020304" pitchFamily="18" charset="0"/>
                <a:cs typeface="Times New Roman" panose="02020603050405020304" pitchFamily="18" charset="0"/>
              </a:rPr>
              <a:t>єднаної</a:t>
            </a:r>
            <a:r>
              <a:rPr lang="uk-UA" sz="5600" b="1" dirty="0">
                <a:latin typeface="Times New Roman" panose="02020603050405020304" pitchFamily="18" charset="0"/>
                <a:cs typeface="Times New Roman" panose="02020603050405020304" pitchFamily="18" charset="0"/>
              </a:rPr>
              <a:t> громади становить – 33716, 2000 га .</a:t>
            </a:r>
            <a:endParaRPr lang="uk-UA" sz="5600" dirty="0">
              <a:latin typeface="Times New Roman" panose="02020603050405020304" pitchFamily="18" charset="0"/>
              <a:cs typeface="Times New Roman" panose="02020603050405020304" pitchFamily="18" charset="0"/>
            </a:endParaRPr>
          </a:p>
          <a:p>
            <a:r>
              <a:rPr lang="uk-UA" sz="5600" b="1" dirty="0">
                <a:latin typeface="Times New Roman" panose="02020603050405020304" pitchFamily="18" charset="0"/>
                <a:cs typeface="Times New Roman" panose="02020603050405020304" pitchFamily="18" charset="0"/>
              </a:rPr>
              <a:t>       Земельний фонд </a:t>
            </a:r>
            <a:r>
              <a:rPr lang="uk-UA" sz="5600" b="1" dirty="0" err="1">
                <a:latin typeface="Times New Roman" panose="02020603050405020304" pitchFamily="18" charset="0"/>
                <a:cs typeface="Times New Roman" panose="02020603050405020304" pitchFamily="18" charset="0"/>
              </a:rPr>
              <a:t>с.Ташань</a:t>
            </a:r>
            <a:r>
              <a:rPr lang="uk-UA" sz="5600" b="1" dirty="0">
                <a:latin typeface="Times New Roman" panose="02020603050405020304" pitchFamily="18" charset="0"/>
                <a:cs typeface="Times New Roman" panose="02020603050405020304" pitchFamily="18" charset="0"/>
              </a:rPr>
              <a:t> та </a:t>
            </a:r>
            <a:r>
              <a:rPr lang="uk-UA" sz="5600" b="1" dirty="0" err="1">
                <a:latin typeface="Times New Roman" panose="02020603050405020304" pitchFamily="18" charset="0"/>
                <a:cs typeface="Times New Roman" panose="02020603050405020304" pitchFamily="18" charset="0"/>
              </a:rPr>
              <a:t>с.Положаї</a:t>
            </a:r>
            <a:r>
              <a:rPr lang="uk-UA" sz="5600" b="1" dirty="0">
                <a:latin typeface="Times New Roman" panose="02020603050405020304" pitchFamily="18" charset="0"/>
                <a:cs typeface="Times New Roman" panose="02020603050405020304" pitchFamily="18" charset="0"/>
              </a:rPr>
              <a:t> ( </a:t>
            </a:r>
            <a:r>
              <a:rPr lang="uk-UA" sz="5600" b="1" dirty="0" err="1">
                <a:latin typeface="Times New Roman" panose="02020603050405020304" pitchFamily="18" charset="0"/>
                <a:cs typeface="Times New Roman" panose="02020603050405020304" pitchFamily="18" charset="0"/>
              </a:rPr>
              <a:t>Денисівського</a:t>
            </a:r>
            <a:r>
              <a:rPr lang="uk-UA" sz="5600" b="1" dirty="0">
                <a:latin typeface="Times New Roman" panose="02020603050405020304" pitchFamily="18" charset="0"/>
                <a:cs typeface="Times New Roman" panose="02020603050405020304" pitchFamily="18" charset="0"/>
              </a:rPr>
              <a:t>  </a:t>
            </a:r>
            <a:r>
              <a:rPr lang="uk-UA" sz="5600" b="1" dirty="0" err="1">
                <a:latin typeface="Times New Roman" panose="02020603050405020304" pitchFamily="18" charset="0"/>
                <a:cs typeface="Times New Roman" panose="02020603050405020304" pitchFamily="18" charset="0"/>
              </a:rPr>
              <a:t>старостинського</a:t>
            </a:r>
            <a:r>
              <a:rPr lang="uk-UA" sz="5600" b="1" dirty="0">
                <a:latin typeface="Times New Roman" panose="02020603050405020304" pitchFamily="18" charset="0"/>
                <a:cs typeface="Times New Roman" panose="02020603050405020304" pitchFamily="18" charset="0"/>
              </a:rPr>
              <a:t> округу)</a:t>
            </a:r>
            <a:endParaRPr lang="uk-UA" sz="5600" dirty="0">
              <a:latin typeface="Times New Roman" panose="02020603050405020304" pitchFamily="18" charset="0"/>
              <a:cs typeface="Times New Roman" panose="02020603050405020304" pitchFamily="18" charset="0"/>
            </a:endParaRPr>
          </a:p>
          <a:p>
            <a:r>
              <a:rPr lang="uk-UA" sz="5600" b="1" dirty="0">
                <a:latin typeface="Times New Roman" panose="02020603050405020304" pitchFamily="18" charset="0"/>
                <a:cs typeface="Times New Roman" panose="02020603050405020304" pitchFamily="18" charset="0"/>
              </a:rPr>
              <a:t> </a:t>
            </a:r>
            <a:r>
              <a:rPr lang="uk-UA" sz="5600" b="1">
                <a:latin typeface="Times New Roman" panose="02020603050405020304" pitchFamily="18" charset="0"/>
                <a:cs typeface="Times New Roman" panose="02020603050405020304" pitchFamily="18" charset="0"/>
              </a:rPr>
              <a:t>становить 4222, 5000 </a:t>
            </a:r>
            <a:r>
              <a:rPr lang="uk-UA" sz="5600" b="1" dirty="0">
                <a:latin typeface="Times New Roman" panose="02020603050405020304" pitchFamily="18" charset="0"/>
                <a:cs typeface="Times New Roman" panose="02020603050405020304" pitchFamily="18" charset="0"/>
              </a:rPr>
              <a:t>га  , з них :       -  с/г угідь – 3699, 8275 га ,  ріллі -3195, 2702 га ,     сінокоси та пасовища – 497, 5573 га , </a:t>
            </a:r>
          </a:p>
          <a:p>
            <a:pPr lvl="0"/>
            <a:r>
              <a:rPr lang="uk-UA" sz="5600" b="1" dirty="0">
                <a:latin typeface="Times New Roman" panose="02020603050405020304" pitchFamily="18" charset="0"/>
                <a:cs typeface="Times New Roman" panose="02020603050405020304" pitchFamily="18" charset="0"/>
              </a:rPr>
              <a:t> багаторічні насадження – 7, 0000 га , ліси та </a:t>
            </a:r>
            <a:r>
              <a:rPr lang="uk-UA" sz="5600" b="1" dirty="0" err="1">
                <a:latin typeface="Times New Roman" panose="02020603050405020304" pitchFamily="18" charset="0"/>
                <a:cs typeface="Times New Roman" panose="02020603050405020304" pitchFamily="18" charset="0"/>
              </a:rPr>
              <a:t>лісовкриті</a:t>
            </a:r>
            <a:r>
              <a:rPr lang="uk-UA" sz="5600" b="1" dirty="0">
                <a:latin typeface="Times New Roman" panose="02020603050405020304" pitchFamily="18" charset="0"/>
                <a:cs typeface="Times New Roman" panose="02020603050405020304" pitchFamily="18" charset="0"/>
              </a:rPr>
              <a:t> площі – 195, 3000 га , водоймища – 50, 9000 га , інші угіддя – 276, 4725 га .</a:t>
            </a:r>
          </a:p>
          <a:p>
            <a:r>
              <a:rPr lang="uk-UA" sz="5600" b="1" dirty="0">
                <a:latin typeface="Times New Roman" panose="02020603050405020304" pitchFamily="18" charset="0"/>
                <a:cs typeface="Times New Roman" panose="02020603050405020304" pitchFamily="18" charset="0"/>
              </a:rPr>
              <a:t>Площа населеного пункту </a:t>
            </a:r>
            <a:r>
              <a:rPr lang="uk-UA" sz="5600" b="1" dirty="0" err="1">
                <a:latin typeface="Times New Roman" panose="02020603050405020304" pitchFamily="18" charset="0"/>
                <a:cs typeface="Times New Roman" panose="02020603050405020304" pitchFamily="18" charset="0"/>
              </a:rPr>
              <a:t>Ташань</a:t>
            </a:r>
            <a:r>
              <a:rPr lang="uk-UA" sz="5600" b="1" dirty="0">
                <a:latin typeface="Times New Roman" panose="02020603050405020304" pitchFamily="18" charset="0"/>
                <a:cs typeface="Times New Roman" panose="02020603050405020304" pitchFamily="18" charset="0"/>
              </a:rPr>
              <a:t>  – 1050, 0000 га , ( с. </a:t>
            </a:r>
            <a:r>
              <a:rPr lang="uk-UA" sz="5600" b="1" dirty="0" err="1">
                <a:latin typeface="Times New Roman" panose="02020603050405020304" pitchFamily="18" charset="0"/>
                <a:cs typeface="Times New Roman" panose="02020603050405020304" pitchFamily="18" charset="0"/>
              </a:rPr>
              <a:t>Положаї</a:t>
            </a:r>
            <a:r>
              <a:rPr lang="uk-UA" sz="5600" b="1" dirty="0">
                <a:latin typeface="Times New Roman" panose="02020603050405020304" pitchFamily="18" charset="0"/>
                <a:cs typeface="Times New Roman" panose="02020603050405020304" pitchFamily="18" charset="0"/>
              </a:rPr>
              <a:t> – 563, 2600 га ) .</a:t>
            </a:r>
          </a:p>
          <a:p>
            <a:r>
              <a:rPr lang="uk-UA" sz="5600" b="1" dirty="0">
                <a:latin typeface="Times New Roman" panose="02020603050405020304" pitchFamily="18" charset="0"/>
                <a:cs typeface="Times New Roman" panose="02020603050405020304" pitchFamily="18" charset="0"/>
              </a:rPr>
              <a:t>Всього землі в обробітку – 3122, 5541 га , з них  :</a:t>
            </a:r>
          </a:p>
          <a:p>
            <a:r>
              <a:rPr lang="uk-UA" sz="5600" b="1" dirty="0">
                <a:latin typeface="Times New Roman" panose="02020603050405020304" pitchFamily="18" charset="0"/>
                <a:cs typeface="Times New Roman" panose="02020603050405020304" pitchFamily="18" charset="0"/>
              </a:rPr>
              <a:t> ПП « </a:t>
            </a:r>
            <a:r>
              <a:rPr lang="uk-UA" sz="5600" b="1" dirty="0" err="1">
                <a:latin typeface="Times New Roman" panose="02020603050405020304" pitchFamily="18" charset="0"/>
                <a:cs typeface="Times New Roman" panose="02020603050405020304" pitchFamily="18" charset="0"/>
              </a:rPr>
              <a:t>Євросем</a:t>
            </a:r>
            <a:r>
              <a:rPr lang="uk-UA" sz="5600" b="1" dirty="0">
                <a:latin typeface="Times New Roman" panose="02020603050405020304" pitchFamily="18" charset="0"/>
                <a:cs typeface="Times New Roman" panose="02020603050405020304" pitchFamily="18" charset="0"/>
              </a:rPr>
              <a:t> » обробляє - 2093, 4546 га ;  ПП « Соснова » обробляє – 14, 6600 га ;  СП ТОВ « Нива Переяславщини »  - 386, 5350 га ,                                                         ТОВ « МАІС » - 17, 5012 га ;</a:t>
            </a:r>
          </a:p>
          <a:p>
            <a:r>
              <a:rPr lang="uk-UA" sz="5600" b="1" dirty="0">
                <a:latin typeface="Times New Roman" panose="02020603050405020304" pitchFamily="18" charset="0"/>
                <a:cs typeface="Times New Roman" panose="02020603050405020304" pitchFamily="18" charset="0"/>
              </a:rPr>
              <a:t>ФГ « Гостинне » (розпайоване) , </a:t>
            </a:r>
            <a:r>
              <a:rPr lang="uk-UA" sz="5600" b="1" dirty="0" err="1">
                <a:latin typeface="Times New Roman" panose="02020603050405020304" pitchFamily="18" charset="0"/>
                <a:cs typeface="Times New Roman" panose="02020603050405020304" pitchFamily="18" charset="0"/>
              </a:rPr>
              <a:t>Демяненко</a:t>
            </a:r>
            <a:r>
              <a:rPr lang="uk-UA" sz="5600" b="1" dirty="0">
                <a:latin typeface="Times New Roman" panose="02020603050405020304" pitchFamily="18" charset="0"/>
                <a:cs typeface="Times New Roman" panose="02020603050405020304" pitchFamily="18" charset="0"/>
              </a:rPr>
              <a:t> М.І. (оренда ) обробляє – 63, 0000 га ;ФГ « </a:t>
            </a:r>
            <a:r>
              <a:rPr lang="uk-UA" sz="5600" b="1" dirty="0" err="1">
                <a:latin typeface="Times New Roman" panose="02020603050405020304" pitchFamily="18" charset="0"/>
                <a:cs typeface="Times New Roman" panose="02020603050405020304" pitchFamily="18" charset="0"/>
              </a:rPr>
              <a:t>Варава</a:t>
            </a:r>
            <a:r>
              <a:rPr lang="uk-UA" sz="5600" b="1" dirty="0">
                <a:latin typeface="Times New Roman" panose="02020603050405020304" pitchFamily="18" charset="0"/>
                <a:cs typeface="Times New Roman" panose="02020603050405020304" pitchFamily="18" charset="0"/>
              </a:rPr>
              <a:t> Ю.А. обробляє – 30, 7000 га ;                                                           ФГ </a:t>
            </a:r>
            <a:r>
              <a:rPr lang="uk-UA" sz="5600" b="1" dirty="0" err="1">
                <a:latin typeface="Times New Roman" panose="02020603050405020304" pitchFamily="18" charset="0"/>
                <a:cs typeface="Times New Roman" panose="02020603050405020304" pitchFamily="18" charset="0"/>
              </a:rPr>
              <a:t>Аврамич</a:t>
            </a:r>
            <a:r>
              <a:rPr lang="uk-UA" sz="5600" b="1" dirty="0">
                <a:latin typeface="Times New Roman" panose="02020603050405020304" pitchFamily="18" charset="0"/>
                <a:cs typeface="Times New Roman" panose="02020603050405020304" pitchFamily="18" charset="0"/>
              </a:rPr>
              <a:t> С.А. обробляє - 96, 2111 га ;</a:t>
            </a:r>
          </a:p>
          <a:p>
            <a:r>
              <a:rPr lang="uk-UA" sz="5600" b="1" dirty="0">
                <a:latin typeface="Times New Roman" panose="02020603050405020304" pitchFamily="18" charset="0"/>
                <a:cs typeface="Times New Roman" panose="02020603050405020304" pitchFamily="18" charset="0"/>
              </a:rPr>
              <a:t>ФГ « Мрія – 2 » </a:t>
            </a:r>
            <a:r>
              <a:rPr lang="uk-UA" sz="5600" b="1" dirty="0" err="1">
                <a:latin typeface="Times New Roman" panose="02020603050405020304" pitchFamily="18" charset="0"/>
                <a:cs typeface="Times New Roman" panose="02020603050405020304" pitchFamily="18" charset="0"/>
              </a:rPr>
              <a:t>Аношкін</a:t>
            </a:r>
            <a:r>
              <a:rPr lang="uk-UA" sz="5600" b="1" dirty="0">
                <a:latin typeface="Times New Roman" panose="02020603050405020304" pitchFamily="18" charset="0"/>
                <a:cs typeface="Times New Roman" panose="02020603050405020304" pitchFamily="18" charset="0"/>
              </a:rPr>
              <a:t> В.М . обробляє  - 50, 0000 га ;  в оренді  </a:t>
            </a:r>
            <a:r>
              <a:rPr lang="uk-UA" sz="5600" b="1" dirty="0" err="1">
                <a:latin typeface="Times New Roman" panose="02020603050405020304" pitchFamily="18" charset="0"/>
                <a:cs typeface="Times New Roman" panose="02020603050405020304" pitchFamily="18" charset="0"/>
              </a:rPr>
              <a:t>Кульбачко</a:t>
            </a:r>
            <a:r>
              <a:rPr lang="uk-UA" sz="5600" b="1" dirty="0">
                <a:latin typeface="Times New Roman" panose="02020603050405020304" pitchFamily="18" charset="0"/>
                <a:cs typeface="Times New Roman" panose="02020603050405020304" pitchFamily="18" charset="0"/>
              </a:rPr>
              <a:t> Г.І.– 27, 0000 га ;  ФГ « Макс і Ко » </a:t>
            </a:r>
            <a:r>
              <a:rPr lang="uk-UA" sz="5600" b="1" dirty="0" err="1">
                <a:latin typeface="Times New Roman" panose="02020603050405020304" pitchFamily="18" charset="0"/>
                <a:cs typeface="Times New Roman" panose="02020603050405020304" pitchFamily="18" charset="0"/>
              </a:rPr>
              <a:t>Козловець</a:t>
            </a:r>
            <a:r>
              <a:rPr lang="uk-UA" sz="5600" b="1" dirty="0">
                <a:latin typeface="Times New Roman" panose="02020603050405020304" pitchFamily="18" charset="0"/>
                <a:cs typeface="Times New Roman" panose="02020603050405020304" pitchFamily="18" charset="0"/>
              </a:rPr>
              <a:t> А.І. обробляє - 50, 0000 га ;       ФГ « Відродження - МГ » Ярош М.Г. обробляє - 43, 5000 га ;     ФГ « Дружба Т » (розпайоване)  Ярош О.А. обробляє - 46, 0273 га ;                        СФГ </a:t>
            </a:r>
            <a:r>
              <a:rPr lang="uk-UA" sz="5600" b="1" dirty="0" err="1">
                <a:latin typeface="Times New Roman" panose="02020603050405020304" pitchFamily="18" charset="0"/>
                <a:cs typeface="Times New Roman" panose="02020603050405020304" pitchFamily="18" charset="0"/>
              </a:rPr>
              <a:t>Кантур</a:t>
            </a:r>
            <a:r>
              <a:rPr lang="uk-UA" sz="5600" b="1" dirty="0">
                <a:latin typeface="Times New Roman" panose="02020603050405020304" pitchFamily="18" charset="0"/>
                <a:cs typeface="Times New Roman" panose="02020603050405020304" pitchFamily="18" charset="0"/>
              </a:rPr>
              <a:t> І.П. обробляє - 30, 6928 га ;      СФГ « Нива – 2 » </a:t>
            </a:r>
            <a:r>
              <a:rPr lang="uk-UA" sz="5600" b="1" dirty="0" err="1">
                <a:latin typeface="Times New Roman" panose="02020603050405020304" pitchFamily="18" charset="0"/>
                <a:cs typeface="Times New Roman" panose="02020603050405020304" pitchFamily="18" charset="0"/>
              </a:rPr>
              <a:t>Варава</a:t>
            </a:r>
            <a:r>
              <a:rPr lang="uk-UA" sz="5600" b="1" dirty="0">
                <a:latin typeface="Times New Roman" panose="02020603050405020304" pitchFamily="18" charset="0"/>
                <a:cs typeface="Times New Roman" panose="02020603050405020304" pitchFamily="18" charset="0"/>
              </a:rPr>
              <a:t> Ф.І.  обробляє - 50, 0000 га ;                                                                                                                              </a:t>
            </a:r>
          </a:p>
          <a:p>
            <a:r>
              <a:rPr lang="uk-UA" sz="5600" b="1" dirty="0">
                <a:latin typeface="Times New Roman" panose="02020603050405020304" pitchFamily="18" charset="0"/>
                <a:cs typeface="Times New Roman" panose="02020603050405020304" pitchFamily="18" charset="0"/>
              </a:rPr>
              <a:t>Одноосібники  ( 25 осіб – 38 паїв ) обробляють - 130 , 2885 га ( ріллі )- 117, 8341 га ,   сінокоси – 12, 4544 га )  .</a:t>
            </a:r>
          </a:p>
          <a:p>
            <a:pPr lvl="0"/>
            <a:r>
              <a:rPr lang="uk-UA" sz="5600" b="1" dirty="0">
                <a:latin typeface="Times New Roman" panose="02020603050405020304" pitchFamily="18" charset="0"/>
                <a:cs typeface="Times New Roman" panose="02020603050405020304" pitchFamily="18" charset="0"/>
              </a:rPr>
              <a:t> 1. Всім власникам землі необхідно проводити впорядкування документів ( реєстрація права власності в </a:t>
            </a:r>
            <a:r>
              <a:rPr lang="uk-UA" sz="5600" b="1" dirty="0" err="1">
                <a:latin typeface="Times New Roman" panose="02020603050405020304" pitchFamily="18" charset="0"/>
                <a:cs typeface="Times New Roman" panose="02020603050405020304" pitchFamily="18" charset="0"/>
              </a:rPr>
              <a:t>ЦНАПі</a:t>
            </a:r>
            <a:r>
              <a:rPr lang="uk-UA" sz="5600" b="1" dirty="0">
                <a:latin typeface="Times New Roman" panose="02020603050405020304" pitchFamily="18" charset="0"/>
                <a:cs typeface="Times New Roman" panose="02020603050405020304" pitchFamily="18" charset="0"/>
              </a:rPr>
              <a:t> </a:t>
            </a:r>
            <a:r>
              <a:rPr lang="uk-UA" sz="5600" b="1" dirty="0" err="1">
                <a:latin typeface="Times New Roman" panose="02020603050405020304" pitchFamily="18" charset="0"/>
                <a:cs typeface="Times New Roman" panose="02020603050405020304" pitchFamily="18" charset="0"/>
              </a:rPr>
              <a:t>Ташанської</a:t>
            </a:r>
            <a:r>
              <a:rPr lang="uk-UA" sz="5600" b="1" dirty="0">
                <a:latin typeface="Times New Roman" panose="02020603050405020304" pitchFamily="18" charset="0"/>
                <a:cs typeface="Times New Roman" panose="02020603050405020304" pitchFamily="18" charset="0"/>
              </a:rPr>
              <a:t> громади приватизованих присадибних земельних ділянок , державних часток (паїв) , об’єктів нерухомого майна – будинків ) ;</a:t>
            </a:r>
          </a:p>
          <a:p>
            <a:pPr lvl="0"/>
            <a:r>
              <a:rPr lang="uk-UA" sz="5600" b="1" dirty="0">
                <a:latin typeface="Times New Roman" panose="02020603050405020304" pitchFamily="18" charset="0"/>
                <a:cs typeface="Times New Roman" panose="02020603050405020304" pitchFamily="18" charset="0"/>
              </a:rPr>
              <a:t>2. Необхідно проводити благоустрій біля своїх будинків та біля будинків , де обробляєте землю та сплачувати за них с/г податок ;</a:t>
            </a:r>
          </a:p>
          <a:p>
            <a:pPr lvl="0"/>
            <a:r>
              <a:rPr lang="uk-UA" sz="5600" b="1" dirty="0">
                <a:latin typeface="Times New Roman" panose="02020603050405020304" pitchFamily="18" charset="0"/>
                <a:cs typeface="Times New Roman" panose="02020603050405020304" pitchFamily="18" charset="0"/>
              </a:rPr>
              <a:t>3. Проводимо інвентаризацію земель комунальної власності  , формування земельних ділянок для передачі в оренду  -  </a:t>
            </a:r>
            <a:r>
              <a:rPr lang="uk-UA" sz="5600" b="1" dirty="0" err="1">
                <a:latin typeface="Times New Roman" panose="02020603050405020304" pitchFamily="18" charset="0"/>
                <a:cs typeface="Times New Roman" panose="02020603050405020304" pitchFamily="18" charset="0"/>
              </a:rPr>
              <a:t>непроінвентаризовані</a:t>
            </a:r>
            <a:r>
              <a:rPr lang="uk-UA" sz="5600" b="1" dirty="0">
                <a:latin typeface="Times New Roman" panose="02020603050405020304" pitchFamily="18" charset="0"/>
                <a:cs typeface="Times New Roman" panose="02020603050405020304" pitchFamily="18" charset="0"/>
              </a:rPr>
              <a:t> земельні ділянки с/г призначення .</a:t>
            </a:r>
          </a:p>
          <a:p>
            <a:pPr lvl="0"/>
            <a:r>
              <a:rPr lang="uk-UA" sz="5600" b="1" dirty="0">
                <a:latin typeface="Times New Roman" panose="02020603050405020304" pitchFamily="18" charset="0"/>
                <a:cs typeface="Times New Roman" panose="02020603050405020304" pitchFamily="18" charset="0"/>
              </a:rPr>
              <a:t>4. Закон України 2698 – </a:t>
            </a:r>
            <a:r>
              <a:rPr lang="en-US" sz="5600" b="1" dirty="0">
                <a:latin typeface="Times New Roman" panose="02020603050405020304" pitchFamily="18" charset="0"/>
                <a:cs typeface="Times New Roman" panose="02020603050405020304" pitchFamily="18" charset="0"/>
              </a:rPr>
              <a:t>IX</a:t>
            </a:r>
            <a:r>
              <a:rPr lang="uk-UA" sz="5600" b="1" dirty="0">
                <a:latin typeface="Times New Roman" panose="02020603050405020304" pitchFamily="18" charset="0"/>
                <a:cs typeface="Times New Roman" panose="02020603050405020304" pitchFamily="18" charset="0"/>
              </a:rPr>
              <a:t> від 19.10.2022 р. «  Про внесення змін до деяких законодавчих актів України щодо відновлення системи оформлення прав оренди земельних ділянок сільськогосподарського призначення та удосконалення законодавства щодо охорони земель » - –                                                                                                                                                                              дозволено формування земельних ділянок для оформлення права оренди , аукціони , приватизацію під житловою забудовою .</a:t>
            </a:r>
          </a:p>
          <a:p>
            <a:pPr lvl="0"/>
            <a:r>
              <a:rPr lang="uk-UA" sz="5600" b="1" dirty="0">
                <a:latin typeface="Times New Roman" panose="02020603050405020304" pitchFamily="18" charset="0"/>
                <a:cs typeface="Times New Roman" panose="02020603050405020304" pitchFamily="18" charset="0"/>
              </a:rPr>
              <a:t>5. В селах </a:t>
            </a:r>
            <a:r>
              <a:rPr lang="uk-UA" sz="5600" b="1" dirty="0" err="1">
                <a:latin typeface="Times New Roman" panose="02020603050405020304" pitchFamily="18" charset="0"/>
                <a:cs typeface="Times New Roman" panose="02020603050405020304" pitchFamily="18" charset="0"/>
              </a:rPr>
              <a:t>Ташань</a:t>
            </a:r>
            <a:r>
              <a:rPr lang="uk-UA" sz="5600" b="1" dirty="0">
                <a:latin typeface="Times New Roman" panose="02020603050405020304" pitchFamily="18" charset="0"/>
                <a:cs typeface="Times New Roman" panose="02020603050405020304" pitchFamily="18" charset="0"/>
              </a:rPr>
              <a:t> та </a:t>
            </a:r>
            <a:r>
              <a:rPr lang="uk-UA" sz="5600" b="1" dirty="0" err="1">
                <a:latin typeface="Times New Roman" panose="02020603050405020304" pitchFamily="18" charset="0"/>
                <a:cs typeface="Times New Roman" panose="02020603050405020304" pitchFamily="18" charset="0"/>
              </a:rPr>
              <a:t>Положаї</a:t>
            </a:r>
            <a:r>
              <a:rPr lang="uk-UA" sz="5600" b="1" dirty="0">
                <a:latin typeface="Times New Roman" panose="02020603050405020304" pitchFamily="18" charset="0"/>
                <a:cs typeface="Times New Roman" panose="02020603050405020304" pitchFamily="18" charset="0"/>
              </a:rPr>
              <a:t> виготовлені Генеральні плани забудови та Зонування території сіл   .                                                                                                                                                            В 2023 році почали з  виготовлення Генерального плану сіл Дениси , Шевченкове , Виповзки та Зонування території у складі Генеральних планів .                                         В 2022 році розпочали підготовчий етап розробки Комплексного плану просторового розвитку громади . </a:t>
            </a:r>
          </a:p>
          <a:p>
            <a:pPr lvl="0"/>
            <a:r>
              <a:rPr lang="uk-UA" sz="5600" b="1" dirty="0">
                <a:latin typeface="Times New Roman" panose="02020603050405020304" pitchFamily="18" charset="0"/>
                <a:cs typeface="Times New Roman" panose="02020603050405020304" pitchFamily="18" charset="0"/>
              </a:rPr>
              <a:t>6. Провести погашення заборгованості власниками присадибних земельних ділянок сіл </a:t>
            </a:r>
            <a:r>
              <a:rPr lang="uk-UA" sz="5600" b="1" dirty="0" err="1">
                <a:latin typeface="Times New Roman" panose="02020603050405020304" pitchFamily="18" charset="0"/>
                <a:cs typeface="Times New Roman" panose="02020603050405020304" pitchFamily="18" charset="0"/>
              </a:rPr>
              <a:t>Ташань</a:t>
            </a:r>
            <a:r>
              <a:rPr lang="uk-UA" sz="5600" b="1" dirty="0">
                <a:latin typeface="Times New Roman" panose="02020603050405020304" pitchFamily="18" charset="0"/>
                <a:cs typeface="Times New Roman" panose="02020603050405020304" pitchFamily="18" charset="0"/>
              </a:rPr>
              <a:t> та </a:t>
            </a:r>
            <a:r>
              <a:rPr lang="uk-UA" sz="5600" b="1" dirty="0" err="1">
                <a:latin typeface="Times New Roman" panose="02020603050405020304" pitchFamily="18" charset="0"/>
                <a:cs typeface="Times New Roman" panose="02020603050405020304" pitchFamily="18" charset="0"/>
              </a:rPr>
              <a:t>Положаї</a:t>
            </a:r>
            <a:r>
              <a:rPr lang="uk-UA" sz="5600" b="1" dirty="0">
                <a:latin typeface="Times New Roman" panose="02020603050405020304" pitchFamily="18" charset="0"/>
                <a:cs typeface="Times New Roman" panose="02020603050405020304" pitchFamily="18" charset="0"/>
              </a:rPr>
              <a:t> , вчасно сплачувати нарахування с/г податку при отриманні повідомлень Бориспільської податкової .</a:t>
            </a:r>
          </a:p>
          <a:p>
            <a:pPr lvl="0"/>
            <a:r>
              <a:rPr lang="uk-UA" sz="5600" b="1" dirty="0">
                <a:latin typeface="Times New Roman" panose="02020603050405020304" pitchFamily="18" charset="0"/>
                <a:cs typeface="Times New Roman" panose="02020603050405020304" pitchFamily="18" charset="0"/>
              </a:rPr>
              <a:t>7. В </a:t>
            </a:r>
            <a:r>
              <a:rPr lang="uk-UA" sz="5600" b="1" dirty="0" err="1">
                <a:latin typeface="Times New Roman" panose="02020603050405020304" pitchFamily="18" charset="0"/>
                <a:cs typeface="Times New Roman" panose="02020603050405020304" pitchFamily="18" charset="0"/>
              </a:rPr>
              <a:t>Ташанській</a:t>
            </a:r>
            <a:r>
              <a:rPr lang="uk-UA" sz="5600" b="1" dirty="0">
                <a:latin typeface="Times New Roman" panose="02020603050405020304" pitchFamily="18" charset="0"/>
                <a:cs typeface="Times New Roman" panose="02020603050405020304" pitchFamily="18" charset="0"/>
              </a:rPr>
              <a:t> громаді проведено інвентаризацію лісів та </a:t>
            </a:r>
            <a:r>
              <a:rPr lang="uk-UA" sz="5600" b="1" dirty="0" err="1">
                <a:latin typeface="Times New Roman" panose="02020603050405020304" pitchFamily="18" charset="0"/>
                <a:cs typeface="Times New Roman" panose="02020603050405020304" pitchFamily="18" charset="0"/>
              </a:rPr>
              <a:t>лісовкритих</a:t>
            </a:r>
            <a:r>
              <a:rPr lang="uk-UA" sz="5600" b="1" dirty="0">
                <a:latin typeface="Times New Roman" panose="02020603050405020304" pitchFamily="18" charset="0"/>
                <a:cs typeface="Times New Roman" panose="02020603050405020304" pitchFamily="18" charset="0"/>
              </a:rPr>
              <a:t> площ , для впорядкування , догляду, контролю за вирубкою , оновлення та заліснення  буде при СКП «</a:t>
            </a:r>
            <a:r>
              <a:rPr lang="uk-UA" sz="5600" b="1" dirty="0" err="1">
                <a:latin typeface="Times New Roman" panose="02020603050405020304" pitchFamily="18" charset="0"/>
                <a:cs typeface="Times New Roman" panose="02020603050405020304" pitchFamily="18" charset="0"/>
              </a:rPr>
              <a:t>Ташань</a:t>
            </a:r>
            <a:r>
              <a:rPr lang="uk-UA" sz="5600" b="1" dirty="0">
                <a:latin typeface="Times New Roman" panose="02020603050405020304" pitchFamily="18" charset="0"/>
                <a:cs typeface="Times New Roman" panose="02020603050405020304" pitchFamily="18" charset="0"/>
              </a:rPr>
              <a:t> » громади  працювати два  лісники  .</a:t>
            </a:r>
          </a:p>
          <a:p>
            <a:r>
              <a:rPr lang="uk-UA" sz="5600" b="1" dirty="0">
                <a:latin typeface="Times New Roman" panose="02020603050405020304" pitchFamily="18" charset="0"/>
                <a:cs typeface="Times New Roman" panose="02020603050405020304" pitchFamily="18" charset="0"/>
              </a:rPr>
              <a:t> </a:t>
            </a:r>
          </a:p>
          <a:p>
            <a:endParaRPr lang="uk-UA" dirty="0"/>
          </a:p>
        </p:txBody>
      </p:sp>
    </p:spTree>
    <p:extLst>
      <p:ext uri="{BB962C8B-B14F-4D97-AF65-F5344CB8AC3E}">
        <p14:creationId xmlns:p14="http://schemas.microsoft.com/office/powerpoint/2010/main" val="12728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F7032A55-FF97-4232-9A70-3970126BA7B1}"/>
              </a:ext>
            </a:extLst>
          </p:cNvPr>
          <p:cNvSpPr>
            <a:spLocks noGrp="1"/>
          </p:cNvSpPr>
          <p:nvPr>
            <p:ph idx="1"/>
          </p:nvPr>
        </p:nvSpPr>
        <p:spPr>
          <a:xfrm>
            <a:off x="503068" y="342900"/>
            <a:ext cx="11185863" cy="10893425"/>
          </a:xfrm>
        </p:spPr>
        <p:txBody>
          <a:bodyPr>
            <a:normAutofit/>
          </a:bodyPr>
          <a:lstStyle/>
          <a:p>
            <a:r>
              <a:rPr lang="uk-UA" sz="1600" b="1" dirty="0"/>
              <a:t>– Інвентаризація земель:          </a:t>
            </a:r>
            <a:r>
              <a:rPr lang="uk-UA" sz="1600" dirty="0"/>
              <a:t>І  </a:t>
            </a:r>
            <a:r>
              <a:rPr lang="uk-UA" sz="1600" dirty="0" err="1"/>
              <a:t>І</a:t>
            </a:r>
            <a:r>
              <a:rPr lang="uk-UA" sz="1600" dirty="0"/>
              <a:t> </a:t>
            </a:r>
          </a:p>
          <a:p>
            <a:r>
              <a:rPr lang="uk-UA" sz="1600" dirty="0"/>
              <a:t>Інвентаризація земель</a:t>
            </a:r>
            <a:r>
              <a:rPr lang="uk-UA" sz="1600" b="1" dirty="0"/>
              <a:t> </a:t>
            </a:r>
            <a:r>
              <a:rPr lang="uk-UA" sz="1600" dirty="0"/>
              <a:t>проводиться з метою встановлення місця розташування об’єктів</a:t>
            </a:r>
            <a:r>
              <a:rPr lang="uk-UA" sz="1600" b="1" dirty="0"/>
              <a:t> </a:t>
            </a:r>
            <a:r>
              <a:rPr lang="uk-UA" sz="1600" dirty="0"/>
              <a:t>землеустрою, їхніх меж, розмірів, правового статусу, виявлення земель, що не використовуються, використовуються нераціонально або не за цільовим призначенням, виявлення і консервації деградованих сільськогосподарських угідь і забруднених земель, встановлення кількісних та якісних </a:t>
            </a:r>
            <a:r>
              <a:rPr lang="uk-UA" sz="1600" dirty="0" err="1"/>
              <a:t>характеристок</a:t>
            </a:r>
            <a:r>
              <a:rPr lang="uk-UA" sz="1600" dirty="0"/>
              <a:t> земель, необхідних для ведення державного земельного кадастру, здійснення державного контролю за використанням та охороною земель і прийняття на їх основі відповідних рішень органами виконавчої влади та органами місцевого самоврядування. Згідно з Порядком проведення інвентаризації земель, що затверджений постановою Кабінету Міністрів України від 23 травня 2012 року № 513 «Про затвердження Порядку проведення інвентаризації земель» об’єктами інвентаризації є територія адміністративно-територіальних одиниць або їх частин, окремі земельні ділянки. На теперішній час у громаді є території, на яких необхідно першочергово провести інвентаризацію, а саме земель колишньої колективної власності (нерозподілені землі, польові дороги, полезахисні лісосмуги, колишні колгоспні ліси та </a:t>
            </a:r>
            <a:r>
              <a:rPr lang="uk-UA" sz="1600" dirty="0" err="1"/>
              <a:t>лісовкриті</a:t>
            </a:r>
            <a:r>
              <a:rPr lang="uk-UA" sz="1600" dirty="0"/>
              <a:t> площі, відумерла спадщина), землі загального користування, землі, що не використовуються або використовуються нераціонально. Проведення інвентаризації земель сприятиме ефективному та швидкому управлінню земельними ресурсами громади.</a:t>
            </a:r>
          </a:p>
          <a:p>
            <a:r>
              <a:rPr lang="uk-UA" sz="1600" dirty="0"/>
              <a:t>– </a:t>
            </a:r>
            <a:r>
              <a:rPr lang="uk-UA" sz="1600" b="1" dirty="0"/>
              <a:t>Розробка Генеральних планів та планів зонування (у складі генерального плану ):</a:t>
            </a:r>
            <a:endParaRPr lang="uk-UA" sz="1600" dirty="0"/>
          </a:p>
          <a:p>
            <a:r>
              <a:rPr lang="uk-UA" sz="1600" dirty="0"/>
              <a:t>Проведення робіт, які включають розроблення Генеральних планів та планів зонування (у складі генерального плану ) с. Дениси, с. Виповзки, с. Шевченкове, створення топографічних карт сіл, стратегічної екологічної оцінки проекту документу державного планування.</a:t>
            </a:r>
          </a:p>
          <a:p>
            <a:r>
              <a:rPr lang="uk-UA" sz="1600" b="1" dirty="0"/>
              <a:t>- Розробка Комплексного плану просторового розвитку громади</a:t>
            </a:r>
            <a:r>
              <a:rPr lang="uk-UA" sz="1600" dirty="0"/>
              <a:t>:</a:t>
            </a:r>
          </a:p>
          <a:p>
            <a:r>
              <a:rPr lang="uk-UA" sz="1600" dirty="0"/>
              <a:t>Проведення робіт, які включають розробку комплексного плану просторового розвитку – передбачає узгоджене прийняття рішень щодо цілісного (комплексного) просторового розвитку населених пунктів, як єдиної системи розселення, і території за їх межами . Комплексний план розробляється та затверджується з метою забезпечення сталого розвитку територіальної громади з додержанням принципу збалансованості державних, громадських та приватних інтересів та з урахуванням </a:t>
            </a:r>
            <a:r>
              <a:rPr lang="uk-UA" sz="1600" dirty="0" err="1"/>
              <a:t>концепсії</a:t>
            </a:r>
            <a:r>
              <a:rPr lang="uk-UA" sz="1600" dirty="0"/>
              <a:t> інтегрованого розвитку територіальної громади .                                          </a:t>
            </a:r>
          </a:p>
          <a:p>
            <a:r>
              <a:rPr lang="uk-UA" sz="1600" dirty="0"/>
              <a:t>– </a:t>
            </a:r>
            <a:r>
              <a:rPr lang="uk-UA" sz="1600" b="1" dirty="0"/>
              <a:t>Виконання комплексу топографо-геодезичних робіт по топографічній зйомці М 1:2000 та М 1:10000 </a:t>
            </a:r>
            <a:r>
              <a:rPr lang="uk-UA" sz="1600" b="1" dirty="0" err="1"/>
              <a:t>Ташанської</a:t>
            </a:r>
            <a:r>
              <a:rPr lang="uk-UA" sz="1600" b="1" dirty="0"/>
              <a:t> сільської територіальної громади з інженерними мережами .</a:t>
            </a:r>
            <a:endParaRPr lang="uk-UA" sz="1600" dirty="0"/>
          </a:p>
          <a:p>
            <a:endParaRPr lang="uk-UA" dirty="0"/>
          </a:p>
        </p:txBody>
      </p:sp>
    </p:spTree>
    <p:extLst>
      <p:ext uri="{BB962C8B-B14F-4D97-AF65-F5344CB8AC3E}">
        <p14:creationId xmlns:p14="http://schemas.microsoft.com/office/powerpoint/2010/main" val="405239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F7032A55-FF97-4232-9A70-3970126BA7B1}"/>
              </a:ext>
            </a:extLst>
          </p:cNvPr>
          <p:cNvSpPr>
            <a:spLocks noGrp="1"/>
          </p:cNvSpPr>
          <p:nvPr>
            <p:ph idx="1"/>
          </p:nvPr>
        </p:nvSpPr>
        <p:spPr>
          <a:xfrm>
            <a:off x="503068" y="342900"/>
            <a:ext cx="11185863" cy="10893425"/>
          </a:xfrm>
        </p:spPr>
        <p:txBody>
          <a:bodyPr>
            <a:normAutofit/>
          </a:bodyPr>
          <a:lstStyle/>
          <a:p>
            <a:r>
              <a:rPr lang="uk-UA" sz="2400" b="1" dirty="0"/>
              <a:t>2. Основні проблемні питання у галузі раціонального використання та охорони земель.                                                   </a:t>
            </a:r>
            <a:r>
              <a:rPr lang="uk-UA" sz="2400" dirty="0"/>
              <a:t>Першочерговим завданням у галузі раціонального використання та охорони земель є оновлення планово – картографічних матеріалів населених пунктів, які є основним картографічним ресурсом для Державного земельного кадастру, моніторингу використання та охорони земель, містобудування. .                                          </a:t>
            </a:r>
          </a:p>
          <a:p>
            <a:r>
              <a:rPr lang="uk-UA" sz="2400" dirty="0"/>
              <a:t>Згідно з нормами Закону України « Про оцінку земель » нормативна грошова оцінка земельних ділянок розташованих у межах населених пунктів незалежно від їх цільового призначення проводиться не рідше ніж один раз на 7 років . Надалі необхідно проводити виготовлення технічних документацій з нормативної грошової оцінки населених пунктів в яких повністю будуть виготовлені Генеральні плани та плани зонування (у складі генеральних планів) та виготовлені документації із землеустрою щодо встановлення (зміни) меж населених пунктів . </a:t>
            </a:r>
          </a:p>
          <a:p>
            <a:r>
              <a:rPr lang="uk-UA" sz="2400" dirty="0"/>
              <a:t>Проведення робіт із землеустрою та охорони земель потребує фінансування, за цих умов потрібен ефективний організаційно-економічний механізм реалізації основних вимог реформування земельних відносин у встановленні строки, а також їх фінансове забезпечення за рахунок місцевих бюджетів та коштів землекористувачів та землевласників. Проблемні питання можливо вирішити шляхом розроблення та виконання Програми.</a:t>
            </a:r>
          </a:p>
          <a:p>
            <a:endParaRPr lang="uk-UA" dirty="0"/>
          </a:p>
        </p:txBody>
      </p:sp>
    </p:spTree>
    <p:extLst>
      <p:ext uri="{BB962C8B-B14F-4D97-AF65-F5344CB8AC3E}">
        <p14:creationId xmlns:p14="http://schemas.microsoft.com/office/powerpoint/2010/main" val="1004907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F7032A55-FF97-4232-9A70-3970126BA7B1}"/>
              </a:ext>
            </a:extLst>
          </p:cNvPr>
          <p:cNvSpPr>
            <a:spLocks noGrp="1"/>
          </p:cNvSpPr>
          <p:nvPr>
            <p:ph idx="1"/>
          </p:nvPr>
        </p:nvSpPr>
        <p:spPr>
          <a:xfrm>
            <a:off x="503068" y="342900"/>
            <a:ext cx="11185863" cy="10893425"/>
          </a:xfrm>
        </p:spPr>
        <p:txBody>
          <a:bodyPr>
            <a:normAutofit/>
          </a:bodyPr>
          <a:lstStyle/>
          <a:p>
            <a:r>
              <a:rPr lang="uk-UA" b="1" dirty="0"/>
              <a:t>3. Фінансове забезпечення Програми</a:t>
            </a:r>
            <a:r>
              <a:rPr lang="uk-UA" dirty="0"/>
              <a:t> </a:t>
            </a:r>
          </a:p>
          <a:p>
            <a:r>
              <a:rPr lang="uk-UA" sz="2400" dirty="0"/>
              <a:t>Фінансування Програми здійснюватиметься за рахунок коштів місцевого бюджету та інших джерел, передбачених законодавством, а також коштів, що надходять у порядку відшкодування втрат сільськогосподарського і лісогосподарського виробництва для використання на цілі, передбачені ст. 209 Земельного кодексу України. Щорічно при внесенні змін до бюджету передбачати, виходячи із фінансових можливостей, цільові кошти для забезпечення виконання заходів Програми. Фінансова складова Програми може бути змінена шляхом внесення змін до Програми. </a:t>
            </a:r>
            <a:endParaRPr lang="en-US" sz="2400" dirty="0"/>
          </a:p>
          <a:p>
            <a:endParaRPr lang="en-US" dirty="0"/>
          </a:p>
          <a:p>
            <a:endParaRPr lang="en-US" dirty="0"/>
          </a:p>
          <a:p>
            <a:endParaRPr lang="en-US" dirty="0"/>
          </a:p>
          <a:p>
            <a:endParaRPr lang="uk-UA" sz="2000" dirty="0"/>
          </a:p>
          <a:p>
            <a:endParaRPr lang="uk-UA" sz="2000" dirty="0"/>
          </a:p>
          <a:p>
            <a:r>
              <a:rPr lang="uk-UA" sz="2000" dirty="0"/>
              <a:t>Програму передбачено реалізувати у період з 2023 по 2025 рік включно. </a:t>
            </a:r>
          </a:p>
          <a:p>
            <a:pPr marL="0" indent="0">
              <a:buNone/>
            </a:pPr>
            <a:r>
              <a:rPr lang="uk-UA" sz="2000" dirty="0"/>
              <a:t> </a:t>
            </a:r>
          </a:p>
          <a:p>
            <a:pPr marL="0" indent="0">
              <a:buNone/>
            </a:pPr>
            <a:endParaRPr lang="uk-UA" dirty="0"/>
          </a:p>
          <a:p>
            <a:endParaRPr lang="uk-UA" dirty="0"/>
          </a:p>
        </p:txBody>
      </p:sp>
      <p:graphicFrame>
        <p:nvGraphicFramePr>
          <p:cNvPr id="4" name="Объект 1">
            <a:extLst>
              <a:ext uri="{FF2B5EF4-FFF2-40B4-BE49-F238E27FC236}">
                <a16:creationId xmlns:a16="http://schemas.microsoft.com/office/drawing/2014/main" id="{1F823A77-1D32-4C10-A9DA-027C0B57F2FE}"/>
              </a:ext>
            </a:extLst>
          </p:cNvPr>
          <p:cNvGraphicFramePr>
            <a:graphicFrameLocks/>
          </p:cNvGraphicFramePr>
          <p:nvPr>
            <p:extLst>
              <p:ext uri="{D42A27DB-BD31-4B8C-83A1-F6EECF244321}">
                <p14:modId xmlns:p14="http://schemas.microsoft.com/office/powerpoint/2010/main" val="2049381844"/>
              </p:ext>
            </p:extLst>
          </p:nvPr>
        </p:nvGraphicFramePr>
        <p:xfrm>
          <a:off x="665018" y="3583709"/>
          <a:ext cx="10815782" cy="2142836"/>
        </p:xfrm>
        <a:graphic>
          <a:graphicData uri="http://schemas.openxmlformats.org/drawingml/2006/table">
            <a:tbl>
              <a:tblPr firstRow="1" firstCol="1" bandRow="1">
                <a:tableStyleId>{5C22544A-7EE6-4342-B048-85BDC9FD1C3A}</a:tableStyleId>
              </a:tblPr>
              <a:tblGrid>
                <a:gridCol w="2590160">
                  <a:extLst>
                    <a:ext uri="{9D8B030D-6E8A-4147-A177-3AD203B41FA5}">
                      <a16:colId xmlns:a16="http://schemas.microsoft.com/office/drawing/2014/main" val="1320548741"/>
                    </a:ext>
                  </a:extLst>
                </a:gridCol>
                <a:gridCol w="3142014">
                  <a:extLst>
                    <a:ext uri="{9D8B030D-6E8A-4147-A177-3AD203B41FA5}">
                      <a16:colId xmlns:a16="http://schemas.microsoft.com/office/drawing/2014/main" val="37160272"/>
                    </a:ext>
                  </a:extLst>
                </a:gridCol>
                <a:gridCol w="2775479">
                  <a:extLst>
                    <a:ext uri="{9D8B030D-6E8A-4147-A177-3AD203B41FA5}">
                      <a16:colId xmlns:a16="http://schemas.microsoft.com/office/drawing/2014/main" val="4285256114"/>
                    </a:ext>
                  </a:extLst>
                </a:gridCol>
                <a:gridCol w="2308129">
                  <a:extLst>
                    <a:ext uri="{9D8B030D-6E8A-4147-A177-3AD203B41FA5}">
                      <a16:colId xmlns:a16="http://schemas.microsoft.com/office/drawing/2014/main" val="3979715766"/>
                    </a:ext>
                  </a:extLst>
                </a:gridCol>
              </a:tblGrid>
              <a:tr h="225440">
                <a:tc rowSpan="4">
                  <a:txBody>
                    <a:bodyPr/>
                    <a:lstStyle/>
                    <a:p>
                      <a:pPr marL="6350" indent="-6350" algn="ctr">
                        <a:spcAft>
                          <a:spcPts val="0"/>
                        </a:spcAft>
                      </a:pPr>
                      <a:r>
                        <a:rPr lang="uk-UA" sz="1400" dirty="0">
                          <a:effectLst/>
                          <a:latin typeface="Times New Roman" panose="02020603050405020304" pitchFamily="18" charset="0"/>
                          <a:cs typeface="Times New Roman" panose="02020603050405020304" pitchFamily="18" charset="0"/>
                        </a:rPr>
                        <a:t> </a:t>
                      </a:r>
                    </a:p>
                    <a:p>
                      <a:pPr marL="6350" indent="-6350" algn="ctr">
                        <a:spcAft>
                          <a:spcPts val="0"/>
                        </a:spcAft>
                      </a:pPr>
                      <a:r>
                        <a:rPr lang="uk-UA" sz="1400" dirty="0">
                          <a:effectLst/>
                          <a:latin typeface="Times New Roman" panose="02020603050405020304" pitchFamily="18" charset="0"/>
                          <a:cs typeface="Times New Roman" panose="02020603050405020304" pitchFamily="18" charset="0"/>
                        </a:rPr>
                        <a:t> </a:t>
                      </a:r>
                    </a:p>
                    <a:p>
                      <a:pPr marL="6350" indent="-6350" algn="ctr">
                        <a:spcAft>
                          <a:spcPts val="0"/>
                        </a:spcAft>
                      </a:pPr>
                      <a:r>
                        <a:rPr lang="uk-UA" sz="1400" dirty="0">
                          <a:effectLst/>
                          <a:latin typeface="Times New Roman" panose="02020603050405020304" pitchFamily="18" charset="0"/>
                          <a:cs typeface="Times New Roman" panose="02020603050405020304" pitchFamily="18" charset="0"/>
                        </a:rPr>
                        <a:t> </a:t>
                      </a:r>
                    </a:p>
                    <a:p>
                      <a:pPr marL="6350" indent="-6350" algn="ctr">
                        <a:spcAft>
                          <a:spcPts val="0"/>
                        </a:spcAft>
                      </a:pPr>
                      <a:r>
                        <a:rPr lang="uk-UA" sz="1400" dirty="0">
                          <a:effectLst/>
                          <a:latin typeface="Times New Roman" panose="02020603050405020304" pitchFamily="18" charset="0"/>
                          <a:cs typeface="Times New Roman" panose="02020603050405020304" pitchFamily="18" charset="0"/>
                        </a:rPr>
                        <a:t> </a:t>
                      </a:r>
                    </a:p>
                    <a:p>
                      <a:pPr marL="6350" indent="-6350" algn="ctr">
                        <a:spcAft>
                          <a:spcPts val="0"/>
                        </a:spcAft>
                      </a:pPr>
                      <a:r>
                        <a:rPr lang="uk-UA" sz="1400" dirty="0">
                          <a:effectLst/>
                          <a:latin typeface="Times New Roman" panose="02020603050405020304" pitchFamily="18" charset="0"/>
                          <a:cs typeface="Times New Roman" panose="02020603050405020304" pitchFamily="18" charset="0"/>
                        </a:rPr>
                        <a:t>Обсяг ресурсів ,</a:t>
                      </a:r>
                    </a:p>
                    <a:p>
                      <a:pPr marL="6350" indent="-6350" algn="ctr">
                        <a:spcAft>
                          <a:spcPts val="0"/>
                        </a:spcAft>
                      </a:pPr>
                      <a:r>
                        <a:rPr lang="uk-UA" sz="1400" dirty="0">
                          <a:effectLst/>
                          <a:latin typeface="Times New Roman" panose="02020603050405020304" pitchFamily="18" charset="0"/>
                          <a:cs typeface="Times New Roman" panose="02020603050405020304" pitchFamily="18" charset="0"/>
                        </a:rPr>
                        <a:t>усього ( тис. грн. )</a:t>
                      </a:r>
                    </a:p>
                    <a:p>
                      <a:pPr marL="6350" indent="-6350" algn="ctr">
                        <a:spcAft>
                          <a:spcPts val="0"/>
                        </a:spcAft>
                      </a:pPr>
                      <a:r>
                        <a:rPr lang="uk-UA" sz="1400" dirty="0">
                          <a:effectLst/>
                          <a:latin typeface="Times New Roman" panose="02020603050405020304" pitchFamily="18" charset="0"/>
                          <a:cs typeface="Times New Roman" panose="02020603050405020304" pitchFamily="18" charset="0"/>
                        </a:rPr>
                        <a:t> </a:t>
                      </a:r>
                    </a:p>
                    <a:p>
                      <a:pPr marL="6350" indent="-6350" algn="ctr">
                        <a:spcAft>
                          <a:spcPts val="0"/>
                        </a:spcAft>
                      </a:pPr>
                      <a:r>
                        <a:rPr lang="uk-UA" sz="1400" dirty="0">
                          <a:effectLst/>
                          <a:latin typeface="Times New Roman" panose="02020603050405020304" pitchFamily="18" charset="0"/>
                          <a:cs typeface="Times New Roman" panose="02020603050405020304" pitchFamily="18" charset="0"/>
                        </a:rPr>
                        <a:t>24700,0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70" marR="15240" marT="9525" marB="0"/>
                </a:tc>
                <a:tc gridSpan="3">
                  <a:txBody>
                    <a:bodyPr/>
                    <a:lstStyle/>
                    <a:p>
                      <a:pPr marL="6350" indent="-6350" algn="ctr">
                        <a:spcAft>
                          <a:spcPts val="0"/>
                        </a:spcAft>
                      </a:pPr>
                      <a:r>
                        <a:rPr lang="uk-UA" sz="1400" dirty="0">
                          <a:effectLst/>
                          <a:latin typeface="Times New Roman" panose="02020603050405020304" pitchFamily="18" charset="0"/>
                          <a:cs typeface="Times New Roman" panose="02020603050405020304" pitchFamily="18" charset="0"/>
                        </a:rPr>
                        <a:t>Етапи   виконання   Програми</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70" marR="15240" marT="9525" marB="0"/>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801759909"/>
                  </a:ext>
                </a:extLst>
              </a:tr>
              <a:tr h="872857">
                <a:tc vMerge="1">
                  <a:txBody>
                    <a:bodyPr/>
                    <a:lstStyle/>
                    <a:p>
                      <a:endParaRPr lang="uk-UA"/>
                    </a:p>
                  </a:txBody>
                  <a:tcPr/>
                </a:tc>
                <a:tc>
                  <a:txBody>
                    <a:bodyPr/>
                    <a:lstStyle/>
                    <a:p>
                      <a:pPr marL="6350" indent="-6350" algn="ctr">
                        <a:spcAft>
                          <a:spcPts val="0"/>
                        </a:spcAft>
                      </a:pPr>
                      <a:r>
                        <a:rPr lang="uk-UA" sz="1400" dirty="0">
                          <a:effectLst/>
                          <a:latin typeface="Times New Roman" panose="02020603050405020304" pitchFamily="18" charset="0"/>
                          <a:cs typeface="Times New Roman" panose="02020603050405020304" pitchFamily="18" charset="0"/>
                        </a:rPr>
                        <a:t>I ( 2023 рік )</a:t>
                      </a:r>
                    </a:p>
                    <a:p>
                      <a:pPr marL="6350" indent="-6350" algn="ctr">
                        <a:spcAft>
                          <a:spcPts val="0"/>
                        </a:spcAft>
                      </a:pPr>
                      <a:r>
                        <a:rPr lang="uk-UA" sz="1400" dirty="0" err="1">
                          <a:effectLst/>
                          <a:latin typeface="Times New Roman" panose="02020603050405020304" pitchFamily="18" charset="0"/>
                          <a:cs typeface="Times New Roman" panose="02020603050405020304" pitchFamily="18" charset="0"/>
                        </a:rPr>
                        <a:t>тис.грн</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70" marR="15240" marT="9525" marB="0"/>
                </a:tc>
                <a:tc>
                  <a:txBody>
                    <a:bodyPr/>
                    <a:lstStyle/>
                    <a:p>
                      <a:pPr marL="6350" indent="-6350" algn="ctr">
                        <a:spcAft>
                          <a:spcPts val="0"/>
                        </a:spcAft>
                      </a:pPr>
                      <a:r>
                        <a:rPr lang="uk-UA" sz="1400" dirty="0">
                          <a:effectLst/>
                          <a:latin typeface="Times New Roman" panose="02020603050405020304" pitchFamily="18" charset="0"/>
                          <a:cs typeface="Times New Roman" panose="02020603050405020304" pitchFamily="18" charset="0"/>
                        </a:rPr>
                        <a:t>II ( 2024 рік )</a:t>
                      </a:r>
                    </a:p>
                    <a:p>
                      <a:pPr marL="6350" indent="-6350" algn="ctr">
                        <a:spcAft>
                          <a:spcPts val="0"/>
                        </a:spcAft>
                      </a:pPr>
                      <a:r>
                        <a:rPr lang="uk-UA" sz="1400" dirty="0" err="1">
                          <a:effectLst/>
                          <a:latin typeface="Times New Roman" panose="02020603050405020304" pitchFamily="18" charset="0"/>
                          <a:cs typeface="Times New Roman" panose="02020603050405020304" pitchFamily="18" charset="0"/>
                        </a:rPr>
                        <a:t>тис.грн</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70" marR="15240" marT="9525" marB="0"/>
                </a:tc>
                <a:tc>
                  <a:txBody>
                    <a:bodyPr/>
                    <a:lstStyle/>
                    <a:p>
                      <a:pPr marL="6350" indent="-6350" algn="ctr">
                        <a:spcAft>
                          <a:spcPts val="0"/>
                        </a:spcAft>
                      </a:pPr>
                      <a:r>
                        <a:rPr lang="uk-UA" sz="1400" dirty="0">
                          <a:effectLst/>
                          <a:latin typeface="Times New Roman" panose="02020603050405020304" pitchFamily="18" charset="0"/>
                          <a:cs typeface="Times New Roman" panose="02020603050405020304" pitchFamily="18" charset="0"/>
                        </a:rPr>
                        <a:t>III ( 2025 рік )</a:t>
                      </a:r>
                    </a:p>
                    <a:p>
                      <a:pPr marL="6350" indent="-6350" algn="ctr">
                        <a:spcAft>
                          <a:spcPts val="0"/>
                        </a:spcAft>
                      </a:pPr>
                      <a:r>
                        <a:rPr lang="uk-UA" sz="1400" dirty="0" err="1">
                          <a:effectLst/>
                          <a:latin typeface="Times New Roman" panose="02020603050405020304" pitchFamily="18" charset="0"/>
                          <a:cs typeface="Times New Roman" panose="02020603050405020304" pitchFamily="18" charset="0"/>
                        </a:rPr>
                        <a:t>тис.грн</a:t>
                      </a:r>
                      <a:endParaRPr lang="uk-UA" sz="1400" dirty="0">
                        <a:effectLst/>
                        <a:latin typeface="Times New Roman" panose="02020603050405020304" pitchFamily="18" charset="0"/>
                        <a:cs typeface="Times New Roman" panose="02020603050405020304" pitchFamily="18" charset="0"/>
                      </a:endParaRPr>
                    </a:p>
                    <a:p>
                      <a:pPr marL="6350" indent="-6350"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70" marR="15240" marT="9525" marB="0"/>
                </a:tc>
                <a:extLst>
                  <a:ext uri="{0D108BD9-81ED-4DB2-BD59-A6C34878D82A}">
                    <a16:rowId xmlns:a16="http://schemas.microsoft.com/office/drawing/2014/main" val="244221972"/>
                  </a:ext>
                </a:extLst>
              </a:tr>
              <a:tr h="487683">
                <a:tc vMerge="1">
                  <a:txBody>
                    <a:bodyPr/>
                    <a:lstStyle/>
                    <a:p>
                      <a:endParaRPr lang="uk-UA"/>
                    </a:p>
                  </a:txBody>
                  <a:tcPr/>
                </a:tc>
                <a:tc>
                  <a:txBody>
                    <a:bodyPr/>
                    <a:lstStyle/>
                    <a:p>
                      <a:pPr marL="6350" indent="-6350"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 </a:t>
                      </a:r>
                    </a:p>
                    <a:p>
                      <a:pPr marL="6350" indent="-6350"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7900,00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70" marR="15240" marT="9525" marB="0"/>
                </a:tc>
                <a:tc>
                  <a:txBody>
                    <a:bodyPr/>
                    <a:lstStyle/>
                    <a:p>
                      <a:pPr marL="6350" indent="-6350" algn="ctr">
                        <a:lnSpc>
                          <a:spcPct val="112000"/>
                        </a:lnSpc>
                        <a:spcAft>
                          <a:spcPts val="70"/>
                        </a:spcAft>
                      </a:pPr>
                      <a:r>
                        <a:rPr lang="uk-UA" sz="1400" dirty="0">
                          <a:effectLst/>
                          <a:latin typeface="Times New Roman" panose="02020603050405020304" pitchFamily="18" charset="0"/>
                          <a:cs typeface="Times New Roman" panose="02020603050405020304" pitchFamily="18" charset="0"/>
                        </a:rPr>
                        <a:t> </a:t>
                      </a:r>
                    </a:p>
                    <a:p>
                      <a:pPr marL="6350" indent="-6350" algn="ctr">
                        <a:lnSpc>
                          <a:spcPct val="112000"/>
                        </a:lnSpc>
                        <a:spcAft>
                          <a:spcPts val="70"/>
                        </a:spcAft>
                      </a:pPr>
                      <a:r>
                        <a:rPr lang="uk-UA" sz="1400" dirty="0">
                          <a:effectLst/>
                          <a:latin typeface="Times New Roman" panose="02020603050405020304" pitchFamily="18" charset="0"/>
                          <a:cs typeface="Times New Roman" panose="02020603050405020304" pitchFamily="18" charset="0"/>
                        </a:rPr>
                        <a:t>10400,00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70" marR="15240" marT="9525" marB="0"/>
                </a:tc>
                <a:tc>
                  <a:txBody>
                    <a:bodyPr/>
                    <a:lstStyle/>
                    <a:p>
                      <a:pPr marL="6350" indent="-6350" algn="ctr">
                        <a:lnSpc>
                          <a:spcPct val="112000"/>
                        </a:lnSpc>
                        <a:spcAft>
                          <a:spcPts val="70"/>
                        </a:spcAft>
                      </a:pPr>
                      <a:r>
                        <a:rPr lang="uk-UA" sz="1400" dirty="0">
                          <a:effectLst/>
                          <a:latin typeface="Times New Roman" panose="02020603050405020304" pitchFamily="18" charset="0"/>
                          <a:cs typeface="Times New Roman" panose="02020603050405020304" pitchFamily="18" charset="0"/>
                        </a:rPr>
                        <a:t> </a:t>
                      </a:r>
                    </a:p>
                    <a:p>
                      <a:pPr marL="6350" indent="-6350" algn="ctr">
                        <a:lnSpc>
                          <a:spcPct val="112000"/>
                        </a:lnSpc>
                        <a:spcAft>
                          <a:spcPts val="70"/>
                        </a:spcAft>
                      </a:pPr>
                      <a:r>
                        <a:rPr lang="uk-UA" sz="1400" dirty="0">
                          <a:effectLst/>
                          <a:latin typeface="Times New Roman" panose="02020603050405020304" pitchFamily="18" charset="0"/>
                          <a:cs typeface="Times New Roman" panose="02020603050405020304" pitchFamily="18" charset="0"/>
                        </a:rPr>
                        <a:t>6400,00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70" marR="15240" marT="9525" marB="0"/>
                </a:tc>
                <a:extLst>
                  <a:ext uri="{0D108BD9-81ED-4DB2-BD59-A6C34878D82A}">
                    <a16:rowId xmlns:a16="http://schemas.microsoft.com/office/drawing/2014/main" val="2220489488"/>
                  </a:ext>
                </a:extLst>
              </a:tr>
              <a:tr h="556856">
                <a:tc vMerge="1">
                  <a:txBody>
                    <a:bodyPr/>
                    <a:lstStyle/>
                    <a:p>
                      <a:endParaRPr lang="uk-UA"/>
                    </a:p>
                  </a:txBody>
                  <a:tcPr/>
                </a:tc>
                <a:tc>
                  <a:txBody>
                    <a:bodyPr/>
                    <a:lstStyle/>
                    <a:p>
                      <a:pPr marL="6350" indent="-6350" algn="just">
                        <a:spcAft>
                          <a:spcPts val="0"/>
                        </a:spcAft>
                      </a:pPr>
                      <a:r>
                        <a:rPr lang="uk-UA" sz="12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70" marR="15240" marT="9525" marB="0"/>
                </a:tc>
                <a:tc>
                  <a:txBody>
                    <a:bodyPr/>
                    <a:lstStyle/>
                    <a:p>
                      <a:pPr marL="6350" indent="-6350" algn="just">
                        <a:spcAft>
                          <a:spcPts val="0"/>
                        </a:spcAft>
                      </a:pPr>
                      <a:r>
                        <a:rPr lang="uk-UA" sz="12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70" marR="15240" marT="9525" marB="0"/>
                </a:tc>
                <a:tc>
                  <a:txBody>
                    <a:bodyPr/>
                    <a:lstStyle/>
                    <a:p>
                      <a:pPr marL="6350" indent="-6350" algn="just">
                        <a:spcAft>
                          <a:spcPts val="0"/>
                        </a:spcAft>
                      </a:pPr>
                      <a:r>
                        <a:rPr lang="uk-UA" sz="1200" dirty="0">
                          <a:effectLst/>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70" marR="15240" marT="9525" marB="0"/>
                </a:tc>
                <a:extLst>
                  <a:ext uri="{0D108BD9-81ED-4DB2-BD59-A6C34878D82A}">
                    <a16:rowId xmlns:a16="http://schemas.microsoft.com/office/drawing/2014/main" val="2212832795"/>
                  </a:ext>
                </a:extLst>
              </a:tr>
            </a:tbl>
          </a:graphicData>
        </a:graphic>
      </p:graphicFrame>
    </p:spTree>
    <p:extLst>
      <p:ext uri="{BB962C8B-B14F-4D97-AF65-F5344CB8AC3E}">
        <p14:creationId xmlns:p14="http://schemas.microsoft.com/office/powerpoint/2010/main" val="1419056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a:extLst>
              <a:ext uri="{FF2B5EF4-FFF2-40B4-BE49-F238E27FC236}">
                <a16:creationId xmlns:a16="http://schemas.microsoft.com/office/drawing/2014/main" id="{289FDABC-463D-4455-96E4-09FB549A111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7" name="Объект 6">
            <a:extLst>
              <a:ext uri="{FF2B5EF4-FFF2-40B4-BE49-F238E27FC236}">
                <a16:creationId xmlns:a16="http://schemas.microsoft.com/office/drawing/2014/main" id="{B5B70DD8-2230-4848-9F31-21DC0E2D5D8B}"/>
              </a:ext>
            </a:extLst>
          </p:cNvPr>
          <p:cNvSpPr>
            <a:spLocks noGrp="1"/>
          </p:cNvSpPr>
          <p:nvPr>
            <p:ph idx="1"/>
          </p:nvPr>
        </p:nvSpPr>
        <p:spPr>
          <a:xfrm>
            <a:off x="459509" y="116897"/>
            <a:ext cx="10515600" cy="4351338"/>
          </a:xfrm>
        </p:spPr>
        <p:txBody>
          <a:bodyPr>
            <a:normAutofit fontScale="25000" lnSpcReduction="20000"/>
          </a:bodyPr>
          <a:lstStyle/>
          <a:p>
            <a:r>
              <a:rPr lang="uk-UA" sz="5600" b="1" dirty="0">
                <a:latin typeface="Times New Roman" panose="02020603050405020304" pitchFamily="18" charset="0"/>
                <a:cs typeface="Times New Roman" panose="02020603050405020304" pitchFamily="18" charset="0"/>
              </a:rPr>
              <a:t>ІV. МЕХАНІЗМ ЗАБЕЗПЕЧЕННЯ РЕАЛІЗАЦІЇ ПРОГРАМИ</a:t>
            </a:r>
            <a:endParaRPr lang="uk-UA" sz="5600" dirty="0">
              <a:latin typeface="Times New Roman" panose="02020603050405020304" pitchFamily="18" charset="0"/>
              <a:cs typeface="Times New Roman" panose="02020603050405020304" pitchFamily="18" charset="0"/>
            </a:endParaRPr>
          </a:p>
          <a:p>
            <a:r>
              <a:rPr lang="uk-UA" sz="5600" dirty="0">
                <a:latin typeface="Times New Roman" panose="02020603050405020304" pitchFamily="18" charset="0"/>
                <a:cs typeface="Times New Roman" panose="02020603050405020304" pitchFamily="18" charset="0"/>
              </a:rPr>
              <a:t>Основними напрямами і механізмами, за допомогою яких можливе досягнення зазначених цілей та поліпшення охорони земель слід вважати:</a:t>
            </a:r>
          </a:p>
          <a:p>
            <a:r>
              <a:rPr lang="uk-UA" sz="5600" dirty="0">
                <a:latin typeface="Times New Roman" panose="02020603050405020304" pitchFamily="18" charset="0"/>
                <a:cs typeface="Times New Roman" panose="02020603050405020304" pitchFamily="18" charset="0"/>
              </a:rPr>
              <a:t>- поглиблення процесів реформування земельних відносин з урахуванням набутого досвіду та соціально-економічних умов сьогодення; </a:t>
            </a:r>
          </a:p>
          <a:p>
            <a:r>
              <a:rPr lang="uk-UA" sz="5600" dirty="0">
                <a:latin typeface="Times New Roman" panose="02020603050405020304" pitchFamily="18" charset="0"/>
                <a:cs typeface="Times New Roman" panose="02020603050405020304" pitchFamily="18" charset="0"/>
              </a:rPr>
              <a:t>- проведення земельно-кадастрових робіт, що є базою для повного та всебічного обліку земель з метою врегулювання їх правового статусу, повного ї своєчасного оподаткування та розвитку ринку земель (інвентаризація, розроблення генеральних планів, встановлення та зміна меж населених пунктів, нормативна грошова оцінка земель, тощо). </a:t>
            </a:r>
          </a:p>
          <a:p>
            <a:r>
              <a:rPr lang="uk-UA" sz="5600" dirty="0">
                <a:latin typeface="Times New Roman" panose="02020603050405020304" pitchFamily="18" charset="0"/>
                <a:cs typeface="Times New Roman" panose="02020603050405020304" pitchFamily="18" charset="0"/>
              </a:rPr>
              <a:t>Позитивний ефект від реалізації передбачених заходів буде більшим і настане раніше тільки за умови їх своєчасного виконання, що залежить від їх фінансування .</a:t>
            </a:r>
          </a:p>
          <a:p>
            <a:r>
              <a:rPr lang="uk-UA" sz="5600" dirty="0">
                <a:latin typeface="Times New Roman" panose="02020603050405020304" pitchFamily="18" charset="0"/>
                <a:cs typeface="Times New Roman" panose="02020603050405020304" pitchFamily="18" charset="0"/>
              </a:rPr>
              <a:t>Основним замовником- координатором у реалізації заходів програми є </a:t>
            </a:r>
            <a:r>
              <a:rPr lang="uk-UA" sz="5600" dirty="0" err="1">
                <a:latin typeface="Times New Roman" panose="02020603050405020304" pitchFamily="18" charset="0"/>
                <a:cs typeface="Times New Roman" panose="02020603050405020304" pitchFamily="18" charset="0"/>
              </a:rPr>
              <a:t>Ташанська</a:t>
            </a:r>
            <a:r>
              <a:rPr lang="uk-UA" sz="5600" dirty="0">
                <a:latin typeface="Times New Roman" panose="02020603050405020304" pitchFamily="18" charset="0"/>
                <a:cs typeface="Times New Roman" panose="02020603050405020304" pitchFamily="18" charset="0"/>
              </a:rPr>
              <a:t> сільська рада (виконавчий комітет). Заходи програми реалізовуватимуться шляхом організації робіт згідно запланованих витрат з місцевого бюджету.</a:t>
            </a:r>
          </a:p>
          <a:p>
            <a:r>
              <a:rPr lang="uk-UA" sz="5600" dirty="0">
                <a:latin typeface="Times New Roman" panose="02020603050405020304" pitchFamily="18" charset="0"/>
                <a:cs typeface="Times New Roman" panose="02020603050405020304" pitchFamily="18" charset="0"/>
              </a:rPr>
              <a:t> </a:t>
            </a:r>
            <a:r>
              <a:rPr lang="uk-UA" sz="5600" b="1" dirty="0">
                <a:latin typeface="Times New Roman" panose="02020603050405020304" pitchFamily="18" charset="0"/>
                <a:cs typeface="Times New Roman" panose="02020603050405020304" pitchFamily="18" charset="0"/>
              </a:rPr>
              <a:t>V. ПЕРЕЛІК ЗАВДАНЬ І ЗАХОДІВ ПРОГРАМИ ТА РЕЗУЛЬТАТИВНІ ПОКАЗНИКИ</a:t>
            </a:r>
            <a:endParaRPr lang="uk-UA" sz="5600" dirty="0">
              <a:latin typeface="Times New Roman" panose="02020603050405020304" pitchFamily="18" charset="0"/>
              <a:cs typeface="Times New Roman" panose="02020603050405020304" pitchFamily="18" charset="0"/>
            </a:endParaRPr>
          </a:p>
          <a:p>
            <a:r>
              <a:rPr lang="uk-UA" sz="5600" dirty="0">
                <a:latin typeface="Times New Roman" panose="02020603050405020304" pitchFamily="18" charset="0"/>
                <a:cs typeface="Times New Roman" panose="02020603050405020304" pitchFamily="18" charset="0"/>
              </a:rPr>
              <a:t> </a:t>
            </a:r>
          </a:p>
          <a:p>
            <a:r>
              <a:rPr lang="uk-UA" sz="5600" dirty="0">
                <a:latin typeface="Times New Roman" panose="02020603050405020304" pitchFamily="18" charset="0"/>
                <a:cs typeface="Times New Roman" panose="02020603050405020304" pitchFamily="18" charset="0"/>
              </a:rPr>
              <a:t>Програмою передбачається виконання взаємопов’язаних завдань і заходів, а саме: </a:t>
            </a:r>
          </a:p>
          <a:p>
            <a:r>
              <a:rPr lang="uk-UA" sz="5600" dirty="0">
                <a:latin typeface="Times New Roman" panose="02020603050405020304" pitchFamily="18" charset="0"/>
                <a:cs typeface="Times New Roman" panose="02020603050405020304" pitchFamily="18" charset="0"/>
              </a:rPr>
              <a:t>проведення нормативної грошової оцінки земель; </a:t>
            </a:r>
          </a:p>
          <a:p>
            <a:r>
              <a:rPr lang="uk-UA" sz="5600" dirty="0">
                <a:latin typeface="Times New Roman" panose="02020603050405020304" pitchFamily="18" charset="0"/>
                <a:cs typeface="Times New Roman" panose="02020603050405020304" pitchFamily="18" charset="0"/>
              </a:rPr>
              <a:t>інвентаризація земель; </a:t>
            </a:r>
          </a:p>
          <a:p>
            <a:r>
              <a:rPr lang="uk-UA" sz="5600" dirty="0">
                <a:latin typeface="Times New Roman" panose="02020603050405020304" pitchFamily="18" charset="0"/>
                <a:cs typeface="Times New Roman" panose="02020603050405020304" pitchFamily="18" charset="0"/>
              </a:rPr>
              <a:t>розмежування земель державної та комунальної власності; </a:t>
            </a:r>
          </a:p>
          <a:p>
            <a:r>
              <a:rPr lang="uk-UA" sz="5600" dirty="0">
                <a:latin typeface="Times New Roman" panose="02020603050405020304" pitchFamily="18" charset="0"/>
                <a:cs typeface="Times New Roman" panose="02020603050405020304" pitchFamily="18" charset="0"/>
              </a:rPr>
              <a:t>установлення та зміна меж населених пунктів; </a:t>
            </a:r>
          </a:p>
          <a:p>
            <a:r>
              <a:rPr lang="uk-UA" sz="5600" dirty="0">
                <a:latin typeface="Times New Roman" panose="02020603050405020304" pitchFamily="18" charset="0"/>
                <a:cs typeface="Times New Roman" panose="02020603050405020304" pitchFamily="18" charset="0"/>
              </a:rPr>
              <a:t>здійснення комплексу заходів з охорони земель; </a:t>
            </a:r>
          </a:p>
          <a:p>
            <a:r>
              <a:rPr lang="uk-UA" sz="5600" dirty="0">
                <a:latin typeface="Times New Roman" panose="02020603050405020304" pitchFamily="18" charset="0"/>
                <a:cs typeface="Times New Roman" panose="02020603050405020304" pitchFamily="18" charset="0"/>
              </a:rPr>
              <a:t>розроблення схем землеустрою та техніко-економічного обґрунтування використання й охорони земель; </a:t>
            </a:r>
          </a:p>
          <a:p>
            <a:r>
              <a:rPr lang="uk-UA" sz="5600" dirty="0">
                <a:latin typeface="Times New Roman" panose="02020603050405020304" pitchFamily="18" charset="0"/>
                <a:cs typeface="Times New Roman" panose="02020603050405020304" pitchFamily="18" charset="0"/>
              </a:rPr>
              <a:t>установлення прибережних захисних смуг; </a:t>
            </a:r>
          </a:p>
          <a:p>
            <a:r>
              <a:rPr lang="uk-UA" sz="5600" dirty="0">
                <a:latin typeface="Times New Roman" panose="02020603050405020304" pitchFamily="18" charset="0"/>
                <a:cs typeface="Times New Roman" panose="02020603050405020304" pitchFamily="18" charset="0"/>
              </a:rPr>
              <a:t>розробка містобудівної документації (Генеральні плани сіл та планів зонування ( у складі кожного генерального плану);</a:t>
            </a:r>
          </a:p>
          <a:p>
            <a:r>
              <a:rPr lang="uk-UA" sz="5600" dirty="0">
                <a:latin typeface="Times New Roman" panose="02020603050405020304" pitchFamily="18" charset="0"/>
                <a:cs typeface="Times New Roman" panose="02020603050405020304" pitchFamily="18" charset="0"/>
              </a:rPr>
              <a:t>розробка Комплексного плану просторового розвитку громади . </a:t>
            </a:r>
          </a:p>
          <a:p>
            <a:r>
              <a:rPr lang="uk-UA" sz="5600" dirty="0">
                <a:latin typeface="Times New Roman" panose="02020603050405020304" pitchFamily="18" charset="0"/>
                <a:cs typeface="Times New Roman" panose="02020603050405020304" pitchFamily="18" charset="0"/>
              </a:rPr>
              <a:t>Результатом виконання Програми має стати підвищення ефективності раціонального використання та охорони земель сільської ради. Разом із зростанням інвестиційного та виробничого потенціалів землі як самостійного фактору економічного зростання буде завершено здійснення більш важливих заходів і завдань, необхідних для подальшого розвитку земельних відносин, гарантування прав на землю, формування якісного екологічного середовища </a:t>
            </a:r>
            <a:r>
              <a:rPr lang="uk-UA" sz="5600" dirty="0" err="1">
                <a:latin typeface="Times New Roman" panose="02020603050405020304" pitchFamily="18" charset="0"/>
                <a:cs typeface="Times New Roman" panose="02020603050405020304" pitchFamily="18" charset="0"/>
              </a:rPr>
              <a:t>Ташанської</a:t>
            </a:r>
            <a:r>
              <a:rPr lang="uk-UA" sz="5600" dirty="0">
                <a:latin typeface="Times New Roman" panose="02020603050405020304" pitchFamily="18" charset="0"/>
                <a:cs typeface="Times New Roman" panose="02020603050405020304" pitchFamily="18" charset="0"/>
              </a:rPr>
              <a:t> сільської ради. </a:t>
            </a:r>
          </a:p>
          <a:p>
            <a:endParaRPr lang="uk-UA" sz="5600"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634728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F7032A55-FF97-4232-9A70-3970126BA7B1}"/>
              </a:ext>
            </a:extLst>
          </p:cNvPr>
          <p:cNvSpPr>
            <a:spLocks noGrp="1"/>
          </p:cNvSpPr>
          <p:nvPr>
            <p:ph idx="1"/>
          </p:nvPr>
        </p:nvSpPr>
        <p:spPr>
          <a:xfrm>
            <a:off x="503068" y="342900"/>
            <a:ext cx="11185863" cy="10893425"/>
          </a:xfrm>
        </p:spPr>
        <p:txBody>
          <a:bodyPr>
            <a:normAutofit/>
          </a:bodyPr>
          <a:lstStyle/>
          <a:p>
            <a:r>
              <a:rPr lang="uk-UA" sz="1800" b="1" dirty="0"/>
              <a:t>VI. НАПРЯМИ ДІЯЛЬНОСТІ ТА ЗАХОДИ ПРОГРАМИ</a:t>
            </a:r>
            <a:endParaRPr lang="uk-UA" sz="1800" dirty="0"/>
          </a:p>
          <a:p>
            <a:r>
              <a:rPr lang="uk-UA" sz="1800" dirty="0"/>
              <a:t>Розділ подано у додатку до Програми. </a:t>
            </a:r>
          </a:p>
          <a:p>
            <a:r>
              <a:rPr lang="uk-UA" sz="1800" dirty="0"/>
              <a:t> </a:t>
            </a:r>
          </a:p>
          <a:p>
            <a:r>
              <a:rPr lang="uk-UA" sz="1800" b="1" dirty="0"/>
              <a:t>VII. ОЧІКУВАНІ РЕЗУЛЬТАТИ ВІД ВИКОНАННЯ ЗАХОДІВ</a:t>
            </a:r>
            <a:endParaRPr lang="uk-UA" sz="1800" dirty="0"/>
          </a:p>
          <a:p>
            <a:r>
              <a:rPr lang="uk-UA" sz="1800" dirty="0"/>
              <a:t>Належне виконання заходів, передбачених Програмою, забезпечить:</a:t>
            </a:r>
          </a:p>
          <a:p>
            <a:r>
              <a:rPr lang="uk-UA" sz="1800" dirty="0"/>
              <a:t>- підвищення ефективності використання земель;                     з </a:t>
            </a:r>
          </a:p>
          <a:p>
            <a:r>
              <a:rPr lang="uk-UA" sz="1800" dirty="0"/>
              <a:t>- збільшення надходжень до місцевого бюджету від сплати земельного податку та орендної плати за землю в результаті проведення (оновлення) нормативної грошової оцінки земель населених пунктів, та проведення нормативної грошової оцінки земель в межах територіальної громади;            </a:t>
            </a:r>
          </a:p>
          <a:p>
            <a:r>
              <a:rPr lang="uk-UA" sz="1800" dirty="0"/>
              <a:t>- вдосконалення моніторингу земель територіальної громади ; - створення інформаційної бази для ведення Державного земельного кадастру, врегулювання земельних відносин, раціонального використання та охорони земельних ресурсів; </a:t>
            </a:r>
          </a:p>
          <a:p>
            <a:r>
              <a:rPr lang="uk-UA" sz="1800" dirty="0"/>
              <a:t>- розроблення специфікації тематичних </a:t>
            </a:r>
            <a:r>
              <a:rPr lang="uk-UA" sz="1800" dirty="0" err="1"/>
              <a:t>геопросторових</a:t>
            </a:r>
            <a:r>
              <a:rPr lang="uk-UA" sz="1800" dirty="0"/>
              <a:t> даних для у базі даних реєстру специфікацій </a:t>
            </a:r>
            <a:r>
              <a:rPr lang="uk-UA" sz="1800" dirty="0" err="1"/>
              <a:t>геопросторових</a:t>
            </a:r>
            <a:r>
              <a:rPr lang="uk-UA" sz="1800" dirty="0"/>
              <a:t> даних ;                                 </a:t>
            </a:r>
          </a:p>
          <a:p>
            <a:r>
              <a:rPr lang="uk-UA" sz="1800" dirty="0"/>
              <a:t>- доступ користувачів до тематичних </a:t>
            </a:r>
            <a:r>
              <a:rPr lang="uk-UA" sz="1800" dirty="0" err="1"/>
              <a:t>геопросторових</a:t>
            </a:r>
            <a:r>
              <a:rPr lang="uk-UA" sz="1800" dirty="0"/>
              <a:t> даних та офіційних веб-сайтах або </a:t>
            </a:r>
            <a:r>
              <a:rPr lang="uk-UA" sz="1800" dirty="0" err="1"/>
              <a:t>геопорталах</a:t>
            </a:r>
            <a:r>
              <a:rPr lang="uk-UA" sz="1800" dirty="0"/>
              <a:t> .</a:t>
            </a:r>
          </a:p>
          <a:p>
            <a:r>
              <a:rPr lang="uk-UA" sz="1800" dirty="0"/>
              <a:t>-Виконання Програми дозволить створити умови узгодженого прийняття рішень щодо цілісного Комплексного просторового розвитку населених пунктів як єдиної системи розселення і території за їх межами, забезпечення сталого розвитку </a:t>
            </a:r>
            <a:r>
              <a:rPr lang="uk-UA" sz="1800" dirty="0" err="1"/>
              <a:t>Ташанської</a:t>
            </a:r>
            <a:r>
              <a:rPr lang="uk-UA" sz="1800" dirty="0"/>
              <a:t> територіальної громади з додержанням принципу збалансованості державних, громадських та приватних інтересів, та з урахуванням концепції інтегрованого розвитку території територіальної громади . </a:t>
            </a:r>
          </a:p>
          <a:p>
            <a:endParaRPr lang="uk-UA" dirty="0"/>
          </a:p>
        </p:txBody>
      </p:sp>
    </p:spTree>
    <p:extLst>
      <p:ext uri="{BB962C8B-B14F-4D97-AF65-F5344CB8AC3E}">
        <p14:creationId xmlns:p14="http://schemas.microsoft.com/office/powerpoint/2010/main" val="201690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F7032A55-FF97-4232-9A70-3970126BA7B1}"/>
              </a:ext>
            </a:extLst>
          </p:cNvPr>
          <p:cNvSpPr>
            <a:spLocks noGrp="1"/>
          </p:cNvSpPr>
          <p:nvPr>
            <p:ph idx="1"/>
          </p:nvPr>
        </p:nvSpPr>
        <p:spPr>
          <a:xfrm>
            <a:off x="503068" y="342900"/>
            <a:ext cx="11185863" cy="10893425"/>
          </a:xfrm>
        </p:spPr>
        <p:txBody>
          <a:bodyPr>
            <a:normAutofit/>
          </a:bodyPr>
          <a:lstStyle/>
          <a:p>
            <a:r>
              <a:rPr lang="uk-UA" sz="1800" b="1" dirty="0"/>
              <a:t>VIІI. 	КООРДИНАЦІЯ ТА КОНТРОЛЬ ВИКОНАННЯ ПРОГРАМИ</a:t>
            </a:r>
            <a:endParaRPr lang="uk-UA" sz="1800" dirty="0"/>
          </a:p>
          <a:p>
            <a:r>
              <a:rPr lang="uk-UA" sz="1800" dirty="0"/>
              <a:t>Координація виконання Програми покладається на постійну комісію </a:t>
            </a:r>
            <a:r>
              <a:rPr lang="uk-UA" sz="1800" dirty="0" err="1"/>
              <a:t>Ташанської</a:t>
            </a:r>
            <a:r>
              <a:rPr lang="uk-UA" sz="1800" dirty="0"/>
              <a:t> сільської ради з питань земельних відносин, благоустрою та екології.</a:t>
            </a:r>
          </a:p>
          <a:p>
            <a:r>
              <a:rPr lang="uk-UA" sz="1800" dirty="0"/>
              <a:t>Координація виконання Програми передбачає забезпечення виконання заходів і завдань у встановлені строки, досягнення запланованих цільових показників, використання фінансових, матеріально-технічних та інших ресурсів за призначенням. </a:t>
            </a:r>
          </a:p>
          <a:p>
            <a:r>
              <a:rPr lang="uk-UA" sz="1800" dirty="0"/>
              <a:t>Відповідальним виконавцем Програми є відділ земельних відносин та відділ житлово-комунального господарства, інвестицій, соціально-економічного розвитку, архітектури та будівництва виконавчого комітету </a:t>
            </a:r>
            <a:r>
              <a:rPr lang="uk-UA" sz="1800" dirty="0" err="1"/>
              <a:t>Ташанської</a:t>
            </a:r>
            <a:r>
              <a:rPr lang="uk-UA" sz="1800" dirty="0"/>
              <a:t> сільської ради. Контроль за виконанням Програми здійснює </a:t>
            </a:r>
            <a:r>
              <a:rPr lang="uk-UA" sz="1800" dirty="0" err="1"/>
              <a:t>Ташанська</a:t>
            </a:r>
            <a:r>
              <a:rPr lang="uk-UA" sz="1800" dirty="0"/>
              <a:t> сільська рада. Поточний контроль за ходом реалізації Програми здійснює постійна комісія сільської ради з питань земельних відносин, благоустрою та екології.</a:t>
            </a:r>
          </a:p>
          <a:p>
            <a:r>
              <a:rPr lang="uk-UA" sz="1800" dirty="0"/>
              <a:t>З урахуванням виділених на виконання Програми коштів щороку </a:t>
            </a:r>
            <a:r>
              <a:rPr lang="uk-UA" sz="1800" dirty="0" err="1"/>
              <a:t>уточнюються</a:t>
            </a:r>
            <a:r>
              <a:rPr lang="uk-UA" sz="1800" dirty="0"/>
              <a:t> цільові показники, обсяги робіт, організовується оформлення бюджетних заявок і відповідних контрактів з її виконавцями. Відділ земельних відносин та відділ житлово-комунального господарства, інвестицій, соціально-економічного розвитку, архітектури та будівництва виконавчого комітету </a:t>
            </a:r>
            <a:r>
              <a:rPr lang="uk-UA" sz="1800" dirty="0" err="1"/>
              <a:t>Ташанської</a:t>
            </a:r>
            <a:r>
              <a:rPr lang="uk-UA" sz="1800" dirty="0"/>
              <a:t> сільської ради здійснює підготовку пропозицій з коригування заходів і завдань Програми для внесення їх в установленому порядку на розгляд сільської ради . </a:t>
            </a:r>
          </a:p>
          <a:p>
            <a:r>
              <a:rPr lang="uk-UA" sz="1800" dirty="0"/>
              <a:t>Відповідальним виконавцем Програми є відділ земельних відносин та відділ житлово-комунального господарства, інвестицій, соціально-економічного розвитку, архітектури та будівництва виконавчого комітету </a:t>
            </a:r>
            <a:r>
              <a:rPr lang="uk-UA" sz="1800" dirty="0" err="1"/>
              <a:t>Ташанської</a:t>
            </a:r>
            <a:r>
              <a:rPr lang="uk-UA" sz="1800" dirty="0"/>
              <a:t> сільської ради, який щороку інформує </a:t>
            </a:r>
            <a:r>
              <a:rPr lang="uk-UA" sz="1800" dirty="0" err="1"/>
              <a:t>Ташанську</a:t>
            </a:r>
            <a:r>
              <a:rPr lang="uk-UA" sz="1800" dirty="0"/>
              <a:t> сільську раду про результати її виконання. Після закінчення терміну реалізації Програми підсумковий звіт про її виконання та розміщує на офіційному веб - сайті </a:t>
            </a:r>
            <a:r>
              <a:rPr lang="uk-UA" sz="1800" dirty="0" err="1"/>
              <a:t>Ташанської</a:t>
            </a:r>
            <a:r>
              <a:rPr lang="uk-UA" sz="1800" dirty="0"/>
              <a:t> сільської ради. </a:t>
            </a:r>
          </a:p>
          <a:p>
            <a:r>
              <a:rPr lang="uk-UA" dirty="0"/>
              <a:t> </a:t>
            </a:r>
          </a:p>
          <a:p>
            <a:r>
              <a:rPr lang="uk-UA" dirty="0"/>
              <a:t> </a:t>
            </a:r>
          </a:p>
          <a:p>
            <a:r>
              <a:rPr lang="uk-UA" dirty="0"/>
              <a:t> </a:t>
            </a:r>
          </a:p>
          <a:p>
            <a:endParaRPr lang="uk-UA" dirty="0"/>
          </a:p>
        </p:txBody>
      </p:sp>
    </p:spTree>
    <p:extLst>
      <p:ext uri="{BB962C8B-B14F-4D97-AF65-F5344CB8AC3E}">
        <p14:creationId xmlns:p14="http://schemas.microsoft.com/office/powerpoint/2010/main" val="1328739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Объект 1">
            <a:extLst>
              <a:ext uri="{FF2B5EF4-FFF2-40B4-BE49-F238E27FC236}">
                <a16:creationId xmlns:a16="http://schemas.microsoft.com/office/drawing/2014/main" id="{B209ED2B-2E69-43E3-8D32-BA594950D02B}"/>
              </a:ext>
            </a:extLst>
          </p:cNvPr>
          <p:cNvGraphicFramePr>
            <a:graphicFrameLocks noGrp="1"/>
          </p:cNvGraphicFramePr>
          <p:nvPr>
            <p:ph idx="1"/>
            <p:extLst>
              <p:ext uri="{D42A27DB-BD31-4B8C-83A1-F6EECF244321}">
                <p14:modId xmlns:p14="http://schemas.microsoft.com/office/powerpoint/2010/main" val="2354207262"/>
              </p:ext>
            </p:extLst>
          </p:nvPr>
        </p:nvGraphicFramePr>
        <p:xfrm>
          <a:off x="658637" y="725054"/>
          <a:ext cx="10911669" cy="5890769"/>
        </p:xfrm>
        <a:graphic>
          <a:graphicData uri="http://schemas.openxmlformats.org/drawingml/2006/table">
            <a:tbl>
              <a:tblPr firstRow="1" firstCol="1" bandRow="1">
                <a:tableStyleId>{5C22544A-7EE6-4342-B048-85BDC9FD1C3A}</a:tableStyleId>
              </a:tblPr>
              <a:tblGrid>
                <a:gridCol w="643400">
                  <a:extLst>
                    <a:ext uri="{9D8B030D-6E8A-4147-A177-3AD203B41FA5}">
                      <a16:colId xmlns:a16="http://schemas.microsoft.com/office/drawing/2014/main" val="3798664798"/>
                    </a:ext>
                  </a:extLst>
                </a:gridCol>
                <a:gridCol w="1101857">
                  <a:extLst>
                    <a:ext uri="{9D8B030D-6E8A-4147-A177-3AD203B41FA5}">
                      <a16:colId xmlns:a16="http://schemas.microsoft.com/office/drawing/2014/main" val="3652172621"/>
                    </a:ext>
                  </a:extLst>
                </a:gridCol>
                <a:gridCol w="1160905">
                  <a:extLst>
                    <a:ext uri="{9D8B030D-6E8A-4147-A177-3AD203B41FA5}">
                      <a16:colId xmlns:a16="http://schemas.microsoft.com/office/drawing/2014/main" val="1546034282"/>
                    </a:ext>
                  </a:extLst>
                </a:gridCol>
                <a:gridCol w="635044">
                  <a:extLst>
                    <a:ext uri="{9D8B030D-6E8A-4147-A177-3AD203B41FA5}">
                      <a16:colId xmlns:a16="http://schemas.microsoft.com/office/drawing/2014/main" val="3779373429"/>
                    </a:ext>
                  </a:extLst>
                </a:gridCol>
                <a:gridCol w="1105199">
                  <a:extLst>
                    <a:ext uri="{9D8B030D-6E8A-4147-A177-3AD203B41FA5}">
                      <a16:colId xmlns:a16="http://schemas.microsoft.com/office/drawing/2014/main" val="2390459634"/>
                    </a:ext>
                  </a:extLst>
                </a:gridCol>
                <a:gridCol w="1094058">
                  <a:extLst>
                    <a:ext uri="{9D8B030D-6E8A-4147-A177-3AD203B41FA5}">
                      <a16:colId xmlns:a16="http://schemas.microsoft.com/office/drawing/2014/main" val="1726926503"/>
                    </a:ext>
                  </a:extLst>
                </a:gridCol>
                <a:gridCol w="643400">
                  <a:extLst>
                    <a:ext uri="{9D8B030D-6E8A-4147-A177-3AD203B41FA5}">
                      <a16:colId xmlns:a16="http://schemas.microsoft.com/office/drawing/2014/main" val="520548053"/>
                    </a:ext>
                  </a:extLst>
                </a:gridCol>
                <a:gridCol w="603849">
                  <a:extLst>
                    <a:ext uri="{9D8B030D-6E8A-4147-A177-3AD203B41FA5}">
                      <a16:colId xmlns:a16="http://schemas.microsoft.com/office/drawing/2014/main" val="4036120242"/>
                    </a:ext>
                  </a:extLst>
                </a:gridCol>
                <a:gridCol w="687964">
                  <a:extLst>
                    <a:ext uri="{9D8B030D-6E8A-4147-A177-3AD203B41FA5}">
                      <a16:colId xmlns:a16="http://schemas.microsoft.com/office/drawing/2014/main" val="1958149055"/>
                    </a:ext>
                  </a:extLst>
                </a:gridCol>
                <a:gridCol w="1338048">
                  <a:extLst>
                    <a:ext uri="{9D8B030D-6E8A-4147-A177-3AD203B41FA5}">
                      <a16:colId xmlns:a16="http://schemas.microsoft.com/office/drawing/2014/main" val="1231792138"/>
                    </a:ext>
                  </a:extLst>
                </a:gridCol>
                <a:gridCol w="1897945">
                  <a:extLst>
                    <a:ext uri="{9D8B030D-6E8A-4147-A177-3AD203B41FA5}">
                      <a16:colId xmlns:a16="http://schemas.microsoft.com/office/drawing/2014/main" val="588211105"/>
                    </a:ext>
                  </a:extLst>
                </a:gridCol>
              </a:tblGrid>
              <a:tr h="299720">
                <a:tc rowSpan="2">
                  <a:txBody>
                    <a:bodyPr/>
                    <a:lstStyle/>
                    <a:p>
                      <a:pPr marL="3175" indent="-6350" algn="just">
                        <a:lnSpc>
                          <a:spcPct val="106000"/>
                        </a:lnSpc>
                        <a:spcAft>
                          <a:spcPts val="0"/>
                        </a:spcAft>
                      </a:pPr>
                      <a:r>
                        <a:rPr lang="uk-UA" sz="1200" dirty="0">
                          <a:effectLst/>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nchor="ctr"/>
                </a:tc>
                <a:tc rowSpan="2">
                  <a:txBody>
                    <a:bodyPr/>
                    <a:lstStyle/>
                    <a:p>
                      <a:pPr marL="6350" indent="-6350" algn="ctr">
                        <a:lnSpc>
                          <a:spcPct val="97000"/>
                        </a:lnSpc>
                        <a:spcAft>
                          <a:spcPts val="20"/>
                        </a:spcAft>
                      </a:pPr>
                      <a:r>
                        <a:rPr lang="uk-UA" sz="1200">
                          <a:effectLst/>
                        </a:rPr>
                        <a:t>Назва напряму діяльності </a:t>
                      </a:r>
                    </a:p>
                    <a:p>
                      <a:pPr marL="6350" indent="-6350" algn="ctr">
                        <a:lnSpc>
                          <a:spcPct val="106000"/>
                        </a:lnSpc>
                        <a:spcAft>
                          <a:spcPts val="0"/>
                        </a:spcAft>
                      </a:pPr>
                      <a:r>
                        <a:rPr lang="uk-UA" sz="1200">
                          <a:effectLst/>
                        </a:rPr>
                        <a:t>(пріоритетні завдання)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rowSpan="2">
                  <a:txBody>
                    <a:bodyPr/>
                    <a:lstStyle/>
                    <a:p>
                      <a:pPr marL="6350" indent="-6350" algn="ctr">
                        <a:lnSpc>
                          <a:spcPct val="106000"/>
                        </a:lnSpc>
                        <a:spcAft>
                          <a:spcPts val="0"/>
                        </a:spcAft>
                      </a:pPr>
                      <a:r>
                        <a:rPr lang="uk-UA" sz="1200">
                          <a:effectLst/>
                        </a:rPr>
                        <a:t>Перелік заходів програми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nchor="ctr"/>
                </a:tc>
                <a:tc rowSpan="2">
                  <a:txBody>
                    <a:bodyPr/>
                    <a:lstStyle/>
                    <a:p>
                      <a:pPr marL="6350" indent="-6350" algn="ctr">
                        <a:lnSpc>
                          <a:spcPct val="106000"/>
                        </a:lnSpc>
                        <a:spcAft>
                          <a:spcPts val="0"/>
                        </a:spcAft>
                      </a:pPr>
                      <a:r>
                        <a:rPr lang="uk-UA" sz="1200">
                          <a:effectLst/>
                        </a:rPr>
                        <a:t>Строк виконання заходу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nchor="ctr"/>
                </a:tc>
                <a:tc rowSpan="2">
                  <a:txBody>
                    <a:bodyPr/>
                    <a:lstStyle/>
                    <a:p>
                      <a:pPr marL="26670" marR="12065" indent="-26670" algn="ctr">
                        <a:lnSpc>
                          <a:spcPct val="106000"/>
                        </a:lnSpc>
                        <a:spcAft>
                          <a:spcPts val="0"/>
                        </a:spcAft>
                      </a:pPr>
                      <a:r>
                        <a:rPr lang="uk-UA" sz="1200">
                          <a:effectLst/>
                        </a:rPr>
                        <a:t>Відповідальний виконавець заходу програми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rowSpan="2">
                  <a:txBody>
                    <a:bodyPr/>
                    <a:lstStyle/>
                    <a:p>
                      <a:pPr marL="6350" indent="-6350" algn="ctr">
                        <a:lnSpc>
                          <a:spcPct val="106000"/>
                        </a:lnSpc>
                        <a:spcAft>
                          <a:spcPts val="0"/>
                        </a:spcAft>
                      </a:pPr>
                      <a:r>
                        <a:rPr lang="uk-UA" sz="1200">
                          <a:effectLst/>
                        </a:rPr>
                        <a:t>Джерела фінансування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nchor="ctr"/>
                </a:tc>
                <a:tc gridSpan="4">
                  <a:txBody>
                    <a:bodyPr/>
                    <a:lstStyle/>
                    <a:p>
                      <a:pPr marL="6350" indent="-6350" algn="ctr">
                        <a:lnSpc>
                          <a:spcPct val="106000"/>
                        </a:lnSpc>
                        <a:spcAft>
                          <a:spcPts val="0"/>
                        </a:spcAft>
                      </a:pPr>
                      <a:r>
                        <a:rPr lang="uk-UA" sz="1200">
                          <a:effectLst/>
                        </a:rPr>
                        <a:t>Орієнтовні обсяги фінансування (вартість) , тис. грн .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marL="6350" indent="-6350" algn="ctr">
                        <a:lnSpc>
                          <a:spcPct val="106000"/>
                        </a:lnSpc>
                        <a:spcAft>
                          <a:spcPts val="0"/>
                        </a:spcAft>
                      </a:pPr>
                      <a:r>
                        <a:rPr lang="uk-UA" sz="1200">
                          <a:effectLst/>
                        </a:rPr>
                        <a:t>Очікуваний результат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nchor="ctr"/>
                </a:tc>
                <a:extLst>
                  <a:ext uri="{0D108BD9-81ED-4DB2-BD59-A6C34878D82A}">
                    <a16:rowId xmlns:a16="http://schemas.microsoft.com/office/drawing/2014/main" val="1222246237"/>
                  </a:ext>
                </a:extLst>
              </a:tr>
              <a:tr h="297180">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marL="10160" indent="-6350" algn="ctr">
                        <a:lnSpc>
                          <a:spcPct val="106000"/>
                        </a:lnSpc>
                        <a:spcAft>
                          <a:spcPts val="90"/>
                        </a:spcAft>
                      </a:pPr>
                      <a:r>
                        <a:rPr lang="uk-UA" sz="1200">
                          <a:effectLst/>
                        </a:rPr>
                        <a:t>усього,</a:t>
                      </a:r>
                    </a:p>
                    <a:p>
                      <a:pPr marL="6350" marR="47625" indent="-6350" algn="ctr">
                        <a:lnSpc>
                          <a:spcPct val="106000"/>
                        </a:lnSpc>
                        <a:spcAft>
                          <a:spcPts val="0"/>
                        </a:spcAft>
                      </a:pPr>
                      <a:r>
                        <a:rPr lang="uk-UA" sz="1200">
                          <a:effectLst/>
                        </a:rPr>
                        <a:t>у т.ч.:</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a:effectLst/>
                        </a:rPr>
                        <a:t>2023 рік</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a:effectLst/>
                        </a:rPr>
                        <a:t>2024 рік</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a:effectLst/>
                        </a:rPr>
                        <a:t>2025 рік</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800"/>
                        </a:spcAft>
                      </a:pPr>
                      <a:r>
                        <a:rPr lang="uk-UA" sz="12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extLst>
                  <a:ext uri="{0D108BD9-81ED-4DB2-BD59-A6C34878D82A}">
                    <a16:rowId xmlns:a16="http://schemas.microsoft.com/office/drawing/2014/main" val="1985314124"/>
                  </a:ext>
                </a:extLst>
              </a:tr>
              <a:tr h="1029335">
                <a:tc>
                  <a:txBody>
                    <a:bodyPr/>
                    <a:lstStyle/>
                    <a:p>
                      <a:pPr marL="3175" indent="-6350" algn="l">
                        <a:lnSpc>
                          <a:spcPct val="106000"/>
                        </a:lnSpc>
                        <a:spcAft>
                          <a:spcPts val="0"/>
                        </a:spcAft>
                      </a:pPr>
                      <a:r>
                        <a:rPr lang="uk-UA" sz="1200">
                          <a:effectLst/>
                        </a:rPr>
                        <a:t>1.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Сприяти </a:t>
                      </a:r>
                    </a:p>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активізації процесу загального розвитку земельних відносин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2540" marR="198755" indent="-6350" algn="just">
                        <a:lnSpc>
                          <a:spcPct val="106000"/>
                        </a:lnSpc>
                        <a:spcAft>
                          <a:spcPts val="0"/>
                        </a:spcAft>
                      </a:pPr>
                      <a:r>
                        <a:rPr lang="uk-UA" sz="1200" dirty="0">
                          <a:effectLst/>
                          <a:latin typeface="Times New Roman" panose="02020603050405020304" pitchFamily="18" charset="0"/>
                          <a:cs typeface="Times New Roman" panose="02020603050405020304" pitchFamily="18" charset="0"/>
                        </a:rPr>
                        <a:t>1.1. Проведення інвентаризації земель усіх форм власності    (в тому числі :       лісів та </a:t>
                      </a:r>
                      <a:r>
                        <a:rPr lang="uk-UA" sz="1200" dirty="0" err="1">
                          <a:effectLst/>
                          <a:latin typeface="Times New Roman" panose="02020603050405020304" pitchFamily="18" charset="0"/>
                          <a:cs typeface="Times New Roman" panose="02020603050405020304" pitchFamily="18" charset="0"/>
                        </a:rPr>
                        <a:t>лісовкритих</a:t>
                      </a:r>
                      <a:r>
                        <a:rPr lang="uk-UA" sz="1200" dirty="0">
                          <a:effectLst/>
                          <a:latin typeface="Times New Roman" panose="02020603050405020304" pitchFamily="18" charset="0"/>
                          <a:cs typeface="Times New Roman" panose="02020603050405020304" pitchFamily="18" charset="0"/>
                        </a:rPr>
                        <a:t> територій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2023-2025 роки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2540" marR="41910" indent="-6350" algn="l">
                        <a:lnSpc>
                          <a:spcPct val="106000"/>
                        </a:lnSpc>
                        <a:spcAft>
                          <a:spcPts val="0"/>
                        </a:spcAft>
                      </a:pPr>
                      <a:r>
                        <a:rPr lang="uk-UA" sz="1200" dirty="0" err="1">
                          <a:effectLst/>
                          <a:latin typeface="Times New Roman" panose="02020603050405020304" pitchFamily="18" charset="0"/>
                          <a:cs typeface="Times New Roman" panose="02020603050405020304" pitchFamily="18" charset="0"/>
                        </a:rPr>
                        <a:t>Ташанська</a:t>
                      </a:r>
                      <a:r>
                        <a:rPr lang="uk-UA" sz="1200" dirty="0">
                          <a:effectLst/>
                          <a:latin typeface="Times New Roman" panose="02020603050405020304" pitchFamily="18" charset="0"/>
                          <a:cs typeface="Times New Roman" panose="02020603050405020304" pitchFamily="18" charset="0"/>
                        </a:rPr>
                        <a:t> сільська рада , земельний відділ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Бюджет </a:t>
                      </a:r>
                      <a:r>
                        <a:rPr lang="uk-UA" sz="1200" dirty="0" err="1">
                          <a:effectLst/>
                          <a:latin typeface="Times New Roman" panose="02020603050405020304" pitchFamily="18" charset="0"/>
                          <a:cs typeface="Times New Roman" panose="02020603050405020304" pitchFamily="18" charset="0"/>
                        </a:rPr>
                        <a:t>Ташанської</a:t>
                      </a:r>
                      <a:r>
                        <a:rPr lang="uk-UA" sz="1200" dirty="0">
                          <a:effectLst/>
                          <a:latin typeface="Times New Roman" panose="02020603050405020304" pitchFamily="18" charset="0"/>
                          <a:cs typeface="Times New Roman" panose="02020603050405020304" pitchFamily="18" charset="0"/>
                        </a:rPr>
                        <a:t> сільської ради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3000, 00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1000, 00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1000, 00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1000, 00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marR="56515"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Упорядкування відомостей про земельні ділянки   і землекористувачів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extLst>
                  <a:ext uri="{0D108BD9-81ED-4DB2-BD59-A6C34878D82A}">
                    <a16:rowId xmlns:a16="http://schemas.microsoft.com/office/drawing/2014/main" val="2191391696"/>
                  </a:ext>
                </a:extLst>
              </a:tr>
              <a:tr h="1028700">
                <a:tc>
                  <a:txBody>
                    <a:bodyPr/>
                    <a:lstStyle/>
                    <a:p>
                      <a:pPr marL="3175" indent="-6350" algn="l">
                        <a:lnSpc>
                          <a:spcPct val="106000"/>
                        </a:lnSpc>
                        <a:spcAft>
                          <a:spcPts val="0"/>
                        </a:spcAft>
                      </a:pPr>
                      <a:r>
                        <a:rPr lang="uk-UA" sz="12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2540" marR="73660" indent="-6350" algn="just">
                        <a:lnSpc>
                          <a:spcPct val="101000"/>
                        </a:lnSpc>
                        <a:spcAft>
                          <a:spcPts val="160"/>
                        </a:spcAft>
                      </a:pPr>
                      <a:r>
                        <a:rPr lang="uk-UA" sz="1200">
                          <a:effectLst/>
                          <a:latin typeface="Times New Roman" panose="02020603050405020304" pitchFamily="18" charset="0"/>
                          <a:cs typeface="Times New Roman" panose="02020603050405020304" pitchFamily="18" charset="0"/>
                        </a:rPr>
                        <a:t>1.2. Розроблення проектів землеустрою щодо, формування території, встановлення (зміна) меж населених пунктів </a:t>
                      </a:r>
                    </a:p>
                    <a:p>
                      <a:pPr marL="254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Ташанської ТГ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2023-2025 роки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2540" marR="4191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Ташанська сільська рада , земельний відділ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Ташанської сільської ради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3000, 00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1000, 00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1000, 00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1000, 00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marR="59055"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Впорядкування територій із визначенням перспектив розвитку сільської громади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extLst>
                  <a:ext uri="{0D108BD9-81ED-4DB2-BD59-A6C34878D82A}">
                    <a16:rowId xmlns:a16="http://schemas.microsoft.com/office/drawing/2014/main" val="3130649110"/>
                  </a:ext>
                </a:extLst>
              </a:tr>
              <a:tr h="592455">
                <a:tc>
                  <a:txBody>
                    <a:bodyPr/>
                    <a:lstStyle/>
                    <a:p>
                      <a:pPr marL="3175" indent="-6350" algn="l">
                        <a:lnSpc>
                          <a:spcPct val="106000"/>
                        </a:lnSpc>
                        <a:spcAft>
                          <a:spcPts val="0"/>
                        </a:spcAft>
                      </a:pPr>
                      <a:r>
                        <a:rPr lang="uk-UA" sz="12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2540" marR="130175" indent="-6350" algn="just">
                        <a:lnSpc>
                          <a:spcPct val="106000"/>
                        </a:lnSpc>
                        <a:spcAft>
                          <a:spcPts val="0"/>
                        </a:spcAft>
                      </a:pPr>
                      <a:r>
                        <a:rPr lang="uk-UA" sz="1200">
                          <a:effectLst/>
                          <a:latin typeface="Times New Roman" panose="02020603050405020304" pitchFamily="18" charset="0"/>
                          <a:cs typeface="Times New Roman" panose="02020603050405020304" pitchFamily="18" charset="0"/>
                        </a:rPr>
                        <a:t>1.3. Встановлення меж Ташанської сільської ради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2023-2025 роки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2540" marR="4191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Ташанська сільська рада , земельний відділ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Ташанської сільської ради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1500, 00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500,00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500,00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500,00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Оновлення меж населених пунктів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extLst>
                  <a:ext uri="{0D108BD9-81ED-4DB2-BD59-A6C34878D82A}">
                    <a16:rowId xmlns:a16="http://schemas.microsoft.com/office/drawing/2014/main" val="4195435059"/>
                  </a:ext>
                </a:extLst>
              </a:tr>
            </a:tbl>
          </a:graphicData>
        </a:graphic>
      </p:graphicFrame>
      <p:sp>
        <p:nvSpPr>
          <p:cNvPr id="4" name="Rectangle 1">
            <a:extLst>
              <a:ext uri="{FF2B5EF4-FFF2-40B4-BE49-F238E27FC236}">
                <a16:creationId xmlns:a16="http://schemas.microsoft.com/office/drawing/2014/main" id="{F4D8B5F0-0DD8-4CED-9390-FA899928E748}"/>
              </a:ext>
            </a:extLst>
          </p:cNvPr>
          <p:cNvSpPr>
            <a:spLocks noChangeArrowheads="1"/>
          </p:cNvSpPr>
          <p:nvPr/>
        </p:nvSpPr>
        <p:spPr bwMode="auto">
          <a:xfrm>
            <a:off x="-1" y="56535"/>
            <a:ext cx="115333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uk-UA" altLang="uk-UA" sz="1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ЦІЛЬОВА ПРОГРАМА</a:t>
            </a:r>
            <a:endParaRPr kumimoji="0" lang="uk-UA" altLang="uk-UA"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Розвиток земельних відносин та охорона земель </a:t>
            </a:r>
            <a:r>
              <a:rPr kumimoji="0" lang="uk-UA" altLang="uk-UA" sz="1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Ташанської</a:t>
            </a:r>
            <a:r>
              <a:rPr kumimoji="0" lang="uk-UA" altLang="uk-UA" sz="1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сільської ради на 2023 -2025 роки »</a:t>
            </a:r>
            <a:endParaRPr kumimoji="0" lang="uk-UA" altLang="uk-UA"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altLang="uk-UA"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altLang="uk-UA"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37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Объект 1">
            <a:extLst>
              <a:ext uri="{FF2B5EF4-FFF2-40B4-BE49-F238E27FC236}">
                <a16:creationId xmlns:a16="http://schemas.microsoft.com/office/drawing/2014/main" id="{51D77B58-75C5-441C-B8E8-7FC0A61864A7}"/>
              </a:ext>
            </a:extLst>
          </p:cNvPr>
          <p:cNvGraphicFramePr>
            <a:graphicFrameLocks noGrp="1"/>
          </p:cNvGraphicFramePr>
          <p:nvPr>
            <p:ph idx="1"/>
            <p:extLst>
              <p:ext uri="{D42A27DB-BD31-4B8C-83A1-F6EECF244321}">
                <p14:modId xmlns:p14="http://schemas.microsoft.com/office/powerpoint/2010/main" val="1933725313"/>
              </p:ext>
            </p:extLst>
          </p:nvPr>
        </p:nvGraphicFramePr>
        <p:xfrm>
          <a:off x="1145309" y="942110"/>
          <a:ext cx="10215418" cy="4123814"/>
        </p:xfrm>
        <a:graphic>
          <a:graphicData uri="http://schemas.openxmlformats.org/drawingml/2006/table">
            <a:tbl>
              <a:tblPr firstRow="1" firstCol="1" bandRow="1">
                <a:tableStyleId>{5C22544A-7EE6-4342-B048-85BDC9FD1C3A}</a:tableStyleId>
              </a:tblPr>
              <a:tblGrid>
                <a:gridCol w="174657">
                  <a:extLst>
                    <a:ext uri="{9D8B030D-6E8A-4147-A177-3AD203B41FA5}">
                      <a16:colId xmlns:a16="http://schemas.microsoft.com/office/drawing/2014/main" val="854131683"/>
                    </a:ext>
                  </a:extLst>
                </a:gridCol>
                <a:gridCol w="1063016">
                  <a:extLst>
                    <a:ext uri="{9D8B030D-6E8A-4147-A177-3AD203B41FA5}">
                      <a16:colId xmlns:a16="http://schemas.microsoft.com/office/drawing/2014/main" val="2603076764"/>
                    </a:ext>
                  </a:extLst>
                </a:gridCol>
                <a:gridCol w="1383394">
                  <a:extLst>
                    <a:ext uri="{9D8B030D-6E8A-4147-A177-3AD203B41FA5}">
                      <a16:colId xmlns:a16="http://schemas.microsoft.com/office/drawing/2014/main" val="1912057134"/>
                    </a:ext>
                  </a:extLst>
                </a:gridCol>
                <a:gridCol w="686585">
                  <a:extLst>
                    <a:ext uri="{9D8B030D-6E8A-4147-A177-3AD203B41FA5}">
                      <a16:colId xmlns:a16="http://schemas.microsoft.com/office/drawing/2014/main" val="46890605"/>
                    </a:ext>
                  </a:extLst>
                </a:gridCol>
                <a:gridCol w="1194898">
                  <a:extLst>
                    <a:ext uri="{9D8B030D-6E8A-4147-A177-3AD203B41FA5}">
                      <a16:colId xmlns:a16="http://schemas.microsoft.com/office/drawing/2014/main" val="3151776663"/>
                    </a:ext>
                  </a:extLst>
                </a:gridCol>
                <a:gridCol w="1353305">
                  <a:extLst>
                    <a:ext uri="{9D8B030D-6E8A-4147-A177-3AD203B41FA5}">
                      <a16:colId xmlns:a16="http://schemas.microsoft.com/office/drawing/2014/main" val="4018911191"/>
                    </a:ext>
                  </a:extLst>
                </a:gridCol>
                <a:gridCol w="665018">
                  <a:extLst>
                    <a:ext uri="{9D8B030D-6E8A-4147-A177-3AD203B41FA5}">
                      <a16:colId xmlns:a16="http://schemas.microsoft.com/office/drawing/2014/main" val="321180777"/>
                    </a:ext>
                  </a:extLst>
                </a:gridCol>
                <a:gridCol w="665018">
                  <a:extLst>
                    <a:ext uri="{9D8B030D-6E8A-4147-A177-3AD203B41FA5}">
                      <a16:colId xmlns:a16="http://schemas.microsoft.com/office/drawing/2014/main" val="793473902"/>
                    </a:ext>
                  </a:extLst>
                </a:gridCol>
                <a:gridCol w="729673">
                  <a:extLst>
                    <a:ext uri="{9D8B030D-6E8A-4147-A177-3AD203B41FA5}">
                      <a16:colId xmlns:a16="http://schemas.microsoft.com/office/drawing/2014/main" val="2633147712"/>
                    </a:ext>
                  </a:extLst>
                </a:gridCol>
                <a:gridCol w="840509">
                  <a:extLst>
                    <a:ext uri="{9D8B030D-6E8A-4147-A177-3AD203B41FA5}">
                      <a16:colId xmlns:a16="http://schemas.microsoft.com/office/drawing/2014/main" val="1395343297"/>
                    </a:ext>
                  </a:extLst>
                </a:gridCol>
                <a:gridCol w="1459345">
                  <a:extLst>
                    <a:ext uri="{9D8B030D-6E8A-4147-A177-3AD203B41FA5}">
                      <a16:colId xmlns:a16="http://schemas.microsoft.com/office/drawing/2014/main" val="2461875635"/>
                    </a:ext>
                  </a:extLst>
                </a:gridCol>
              </a:tblGrid>
              <a:tr h="4123814">
                <a:tc>
                  <a:txBody>
                    <a:bodyPr/>
                    <a:lstStyle/>
                    <a:p>
                      <a:pPr marL="3175" indent="-6350" algn="l">
                        <a:lnSpc>
                          <a:spcPct val="106000"/>
                        </a:lnSpc>
                        <a:spcAft>
                          <a:spcPts val="0"/>
                        </a:spcAft>
                      </a:pPr>
                      <a:r>
                        <a:rPr lang="uk-UA" sz="1200" dirty="0">
                          <a:effectLst/>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dirty="0">
                          <a:effectLst/>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2540" marR="94615" indent="-6350" algn="just">
                        <a:lnSpc>
                          <a:spcPct val="106000"/>
                        </a:lnSpc>
                        <a:spcAft>
                          <a:spcPts val="0"/>
                        </a:spcAft>
                      </a:pPr>
                      <a:r>
                        <a:rPr lang="uk-UA" sz="1200" dirty="0">
                          <a:effectLst/>
                          <a:latin typeface="Times New Roman" panose="02020603050405020304" pitchFamily="18" charset="0"/>
                          <a:cs typeface="Times New Roman" panose="02020603050405020304" pitchFamily="18" charset="0"/>
                        </a:rPr>
                        <a:t>1.4. Виявлення та повернення самовільно зайнятих земельних ділянок і приведення їх у стан, придатний для подальшого використання</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2023-2025 роки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2540" marR="41910" indent="-6350" algn="l">
                        <a:lnSpc>
                          <a:spcPct val="106000"/>
                        </a:lnSpc>
                        <a:spcAft>
                          <a:spcPts val="0"/>
                        </a:spcAft>
                      </a:pPr>
                      <a:r>
                        <a:rPr lang="uk-UA" sz="1200" dirty="0" err="1">
                          <a:effectLst/>
                          <a:latin typeface="Times New Roman" panose="02020603050405020304" pitchFamily="18" charset="0"/>
                          <a:cs typeface="Times New Roman" panose="02020603050405020304" pitchFamily="18" charset="0"/>
                        </a:rPr>
                        <a:t>Ташанська</a:t>
                      </a:r>
                      <a:r>
                        <a:rPr lang="uk-UA" sz="1200" dirty="0">
                          <a:effectLst/>
                          <a:latin typeface="Times New Roman" panose="02020603050405020304" pitchFamily="18" charset="0"/>
                          <a:cs typeface="Times New Roman" panose="02020603050405020304" pitchFamily="18" charset="0"/>
                        </a:rPr>
                        <a:t> сільська рада , земельний відділ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200" dirty="0" err="1">
                          <a:effectLst/>
                          <a:latin typeface="Times New Roman" panose="02020603050405020304" pitchFamily="18" charset="0"/>
                          <a:cs typeface="Times New Roman" panose="02020603050405020304" pitchFamily="18" charset="0"/>
                        </a:rPr>
                        <a:t>Ташанської</a:t>
                      </a:r>
                      <a:r>
                        <a:rPr lang="uk-UA" sz="1200" dirty="0">
                          <a:effectLst/>
                          <a:latin typeface="Times New Roman" panose="02020603050405020304" pitchFamily="18" charset="0"/>
                          <a:cs typeface="Times New Roman" panose="02020603050405020304" pitchFamily="18" charset="0"/>
                        </a:rPr>
                        <a:t> сільської ради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300,00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100,00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100,00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100,00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 </a:t>
                      </a:r>
                    </a:p>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 </a:t>
                      </a:r>
                    </a:p>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 </a:t>
                      </a:r>
                    </a:p>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16510" marT="0" marB="0"/>
                </a:tc>
                <a:extLst>
                  <a:ext uri="{0D108BD9-81ED-4DB2-BD59-A6C34878D82A}">
                    <a16:rowId xmlns:a16="http://schemas.microsoft.com/office/drawing/2014/main" val="3931709859"/>
                  </a:ext>
                </a:extLst>
              </a:tr>
            </a:tbl>
          </a:graphicData>
        </a:graphic>
      </p:graphicFrame>
      <p:sp>
        <p:nvSpPr>
          <p:cNvPr id="4" name="Rectangle 1">
            <a:extLst>
              <a:ext uri="{FF2B5EF4-FFF2-40B4-BE49-F238E27FC236}">
                <a16:creationId xmlns:a16="http://schemas.microsoft.com/office/drawing/2014/main" id="{7722A2BE-0832-4996-AC86-EF7E17DFDBCC}"/>
              </a:ext>
            </a:extLst>
          </p:cNvPr>
          <p:cNvSpPr>
            <a:spLocks noChangeArrowheads="1"/>
          </p:cNvSpPr>
          <p:nvPr/>
        </p:nvSpPr>
        <p:spPr bwMode="auto">
          <a:xfrm>
            <a:off x="-397163" y="-4664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Tree>
    <p:extLst>
      <p:ext uri="{BB962C8B-B14F-4D97-AF65-F5344CB8AC3E}">
        <p14:creationId xmlns:p14="http://schemas.microsoft.com/office/powerpoint/2010/main" val="501756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Объект 1">
            <a:extLst>
              <a:ext uri="{FF2B5EF4-FFF2-40B4-BE49-F238E27FC236}">
                <a16:creationId xmlns:a16="http://schemas.microsoft.com/office/drawing/2014/main" id="{230429C9-AC3B-47EF-8622-AC439613C890}"/>
              </a:ext>
            </a:extLst>
          </p:cNvPr>
          <p:cNvGraphicFramePr>
            <a:graphicFrameLocks noGrp="1"/>
          </p:cNvGraphicFramePr>
          <p:nvPr>
            <p:ph idx="1"/>
            <p:extLst>
              <p:ext uri="{D42A27DB-BD31-4B8C-83A1-F6EECF244321}">
                <p14:modId xmlns:p14="http://schemas.microsoft.com/office/powerpoint/2010/main" val="576184015"/>
              </p:ext>
            </p:extLst>
          </p:nvPr>
        </p:nvGraphicFramePr>
        <p:xfrm>
          <a:off x="643516" y="199880"/>
          <a:ext cx="10818811" cy="6274436"/>
        </p:xfrm>
        <a:graphic>
          <a:graphicData uri="http://schemas.openxmlformats.org/drawingml/2006/table">
            <a:tbl>
              <a:tblPr firstRow="1" firstCol="1" bandRow="1">
                <a:tableStyleId>{5C22544A-7EE6-4342-B048-85BDC9FD1C3A}</a:tableStyleId>
              </a:tblPr>
              <a:tblGrid>
                <a:gridCol w="302166">
                  <a:extLst>
                    <a:ext uri="{9D8B030D-6E8A-4147-A177-3AD203B41FA5}">
                      <a16:colId xmlns:a16="http://schemas.microsoft.com/office/drawing/2014/main" val="3920205993"/>
                    </a:ext>
                  </a:extLst>
                </a:gridCol>
                <a:gridCol w="485954">
                  <a:extLst>
                    <a:ext uri="{9D8B030D-6E8A-4147-A177-3AD203B41FA5}">
                      <a16:colId xmlns:a16="http://schemas.microsoft.com/office/drawing/2014/main" val="454011569"/>
                    </a:ext>
                  </a:extLst>
                </a:gridCol>
                <a:gridCol w="1967346">
                  <a:extLst>
                    <a:ext uri="{9D8B030D-6E8A-4147-A177-3AD203B41FA5}">
                      <a16:colId xmlns:a16="http://schemas.microsoft.com/office/drawing/2014/main" val="3815604960"/>
                    </a:ext>
                  </a:extLst>
                </a:gridCol>
                <a:gridCol w="748145">
                  <a:extLst>
                    <a:ext uri="{9D8B030D-6E8A-4147-A177-3AD203B41FA5}">
                      <a16:colId xmlns:a16="http://schemas.microsoft.com/office/drawing/2014/main" val="3033878881"/>
                    </a:ext>
                  </a:extLst>
                </a:gridCol>
                <a:gridCol w="1256146">
                  <a:extLst>
                    <a:ext uri="{9D8B030D-6E8A-4147-A177-3AD203B41FA5}">
                      <a16:colId xmlns:a16="http://schemas.microsoft.com/office/drawing/2014/main" val="3651143358"/>
                    </a:ext>
                  </a:extLst>
                </a:gridCol>
                <a:gridCol w="1413163">
                  <a:extLst>
                    <a:ext uri="{9D8B030D-6E8A-4147-A177-3AD203B41FA5}">
                      <a16:colId xmlns:a16="http://schemas.microsoft.com/office/drawing/2014/main" val="781944856"/>
                    </a:ext>
                  </a:extLst>
                </a:gridCol>
                <a:gridCol w="812800">
                  <a:extLst>
                    <a:ext uri="{9D8B030D-6E8A-4147-A177-3AD203B41FA5}">
                      <a16:colId xmlns:a16="http://schemas.microsoft.com/office/drawing/2014/main" val="2685734571"/>
                    </a:ext>
                  </a:extLst>
                </a:gridCol>
                <a:gridCol w="701964">
                  <a:extLst>
                    <a:ext uri="{9D8B030D-6E8A-4147-A177-3AD203B41FA5}">
                      <a16:colId xmlns:a16="http://schemas.microsoft.com/office/drawing/2014/main" val="442566277"/>
                    </a:ext>
                  </a:extLst>
                </a:gridCol>
                <a:gridCol w="803564">
                  <a:extLst>
                    <a:ext uri="{9D8B030D-6E8A-4147-A177-3AD203B41FA5}">
                      <a16:colId xmlns:a16="http://schemas.microsoft.com/office/drawing/2014/main" val="2377625211"/>
                    </a:ext>
                  </a:extLst>
                </a:gridCol>
                <a:gridCol w="738909">
                  <a:extLst>
                    <a:ext uri="{9D8B030D-6E8A-4147-A177-3AD203B41FA5}">
                      <a16:colId xmlns:a16="http://schemas.microsoft.com/office/drawing/2014/main" val="3172932581"/>
                    </a:ext>
                  </a:extLst>
                </a:gridCol>
                <a:gridCol w="1588654">
                  <a:extLst>
                    <a:ext uri="{9D8B030D-6E8A-4147-A177-3AD203B41FA5}">
                      <a16:colId xmlns:a16="http://schemas.microsoft.com/office/drawing/2014/main" val="3266844150"/>
                    </a:ext>
                  </a:extLst>
                </a:gridCol>
              </a:tblGrid>
              <a:tr h="589915">
                <a:tc>
                  <a:txBody>
                    <a:bodyPr/>
                    <a:lstStyle/>
                    <a:p>
                      <a:pPr marL="3175"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1016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1.5. Оновлення </a:t>
                      </a:r>
                      <a:r>
                        <a:rPr lang="uk-UA" sz="1200" dirty="0" err="1">
                          <a:effectLst/>
                          <a:latin typeface="Times New Roman" panose="02020603050405020304" pitchFamily="18" charset="0"/>
                          <a:cs typeface="Times New Roman" panose="02020603050405020304" pitchFamily="18" charset="0"/>
                        </a:rPr>
                        <a:t>плановокартографічних</a:t>
                      </a:r>
                      <a:r>
                        <a:rPr lang="uk-UA" sz="1200" dirty="0">
                          <a:effectLst/>
                          <a:latin typeface="Times New Roman" panose="02020603050405020304" pitchFamily="18" charset="0"/>
                          <a:cs typeface="Times New Roman" panose="02020603050405020304" pitchFamily="18" charset="0"/>
                        </a:rPr>
                        <a:t> матеріалів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2023-2025 роки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2413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Ташанська сільська рада , земельний відділ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Ташанської сільської ради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1500,00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500,00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500,00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500,00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extLst>
                  <a:ext uri="{0D108BD9-81ED-4DB2-BD59-A6C34878D82A}">
                    <a16:rowId xmlns:a16="http://schemas.microsoft.com/office/drawing/2014/main" val="591113952"/>
                  </a:ext>
                </a:extLst>
              </a:tr>
              <a:tr h="1468120">
                <a:tc>
                  <a:txBody>
                    <a:bodyPr/>
                    <a:lstStyle/>
                    <a:p>
                      <a:pPr marL="3175"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36195" indent="-6350" algn="just">
                        <a:lnSpc>
                          <a:spcPct val="106000"/>
                        </a:lnSpc>
                        <a:spcAft>
                          <a:spcPts val="0"/>
                        </a:spcAft>
                      </a:pPr>
                      <a:r>
                        <a:rPr lang="uk-UA" sz="1200">
                          <a:effectLst/>
                          <a:latin typeface="Times New Roman" panose="02020603050405020304" pitchFamily="18" charset="0"/>
                          <a:cs typeface="Times New Roman" panose="02020603050405020304" pitchFamily="18" charset="0"/>
                        </a:rPr>
                        <a:t>1.6. Співпраця з контролюючими органами, які проводять нарахування фізичним особам сум земельного податку, з метою приведення їх у відповідність до даних державного земельного кадастру та тарифів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2023-2025 роки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24130" indent="-6350" algn="l">
                        <a:lnSpc>
                          <a:spcPct val="106000"/>
                        </a:lnSpc>
                        <a:spcAft>
                          <a:spcPts val="0"/>
                        </a:spcAft>
                      </a:pPr>
                      <a:r>
                        <a:rPr lang="uk-UA" sz="1200" dirty="0" err="1">
                          <a:effectLst/>
                          <a:latin typeface="Times New Roman" panose="02020603050405020304" pitchFamily="18" charset="0"/>
                          <a:cs typeface="Times New Roman" panose="02020603050405020304" pitchFamily="18" charset="0"/>
                        </a:rPr>
                        <a:t>Ташанська</a:t>
                      </a:r>
                      <a:r>
                        <a:rPr lang="uk-UA" sz="1200" dirty="0">
                          <a:effectLst/>
                          <a:latin typeface="Times New Roman" panose="02020603050405020304" pitchFamily="18" charset="0"/>
                          <a:cs typeface="Times New Roman" panose="02020603050405020304" pitchFamily="18" charset="0"/>
                        </a:rPr>
                        <a:t> сільська рада , земельний відділ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200" dirty="0" err="1">
                          <a:effectLst/>
                          <a:latin typeface="Times New Roman" panose="02020603050405020304" pitchFamily="18" charset="0"/>
                          <a:cs typeface="Times New Roman" panose="02020603050405020304" pitchFamily="18" charset="0"/>
                        </a:rPr>
                        <a:t>Ташанської</a:t>
                      </a:r>
                      <a:r>
                        <a:rPr lang="uk-UA" sz="1200" dirty="0">
                          <a:effectLst/>
                          <a:latin typeface="Times New Roman" panose="02020603050405020304" pitchFamily="18" charset="0"/>
                          <a:cs typeface="Times New Roman" panose="02020603050405020304" pitchFamily="18" charset="0"/>
                        </a:rPr>
                        <a:t> сільської ради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 Не потребує фінансування</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 Не потребує фінансування</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 Не потребує фінансування</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 Не потребує фінансування</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Оподаткування території та додаткові бюджетні надходження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extLst>
                  <a:ext uri="{0D108BD9-81ED-4DB2-BD59-A6C34878D82A}">
                    <a16:rowId xmlns:a16="http://schemas.microsoft.com/office/drawing/2014/main" val="1827042322"/>
                  </a:ext>
                </a:extLst>
              </a:tr>
              <a:tr h="882015">
                <a:tc>
                  <a:txBody>
                    <a:bodyPr/>
                    <a:lstStyle/>
                    <a:p>
                      <a:pPr marL="3175"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97790" indent="-6350" algn="just">
                        <a:lnSpc>
                          <a:spcPct val="106000"/>
                        </a:lnSpc>
                        <a:spcAft>
                          <a:spcPts val="0"/>
                        </a:spcAft>
                      </a:pPr>
                      <a:r>
                        <a:rPr lang="uk-UA" sz="1200">
                          <a:effectLst/>
                          <a:latin typeface="Times New Roman" panose="02020603050405020304" pitchFamily="18" charset="0"/>
                          <a:cs typeface="Times New Roman" panose="02020603050405020304" pitchFamily="18" charset="0"/>
                        </a:rPr>
                        <a:t>1.7. Запровадження ефективних механізмів ринку землі, у тому числі проведення земельних торгів у формі аукціону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2023-2025 роки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2413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Ташанська сільська рада , земельний відділ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Ташанської сільської ради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Не потребує фінансування</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Не потребує фінансування</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Не потребує фінансування</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Не потребує фінансування</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extLst>
                  <a:ext uri="{0D108BD9-81ED-4DB2-BD59-A6C34878D82A}">
                    <a16:rowId xmlns:a16="http://schemas.microsoft.com/office/drawing/2014/main" val="456377512"/>
                  </a:ext>
                </a:extLst>
              </a:tr>
              <a:tr h="882015">
                <a:tc>
                  <a:txBody>
                    <a:bodyPr/>
                    <a:lstStyle/>
                    <a:p>
                      <a:pPr marL="3175"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97790" indent="-6350" algn="just">
                        <a:lnSpc>
                          <a:spcPct val="106000"/>
                        </a:lnSpc>
                        <a:spcAft>
                          <a:spcPts val="0"/>
                        </a:spcAft>
                      </a:pPr>
                      <a:r>
                        <a:rPr lang="uk-UA" sz="1200" dirty="0">
                          <a:effectLst/>
                          <a:latin typeface="Times New Roman" panose="02020603050405020304" pitchFamily="18" charset="0"/>
                          <a:cs typeface="Times New Roman" panose="02020603050405020304" pitchFamily="18" charset="0"/>
                        </a:rPr>
                        <a:t>1.8 Розроблення Генеральних планів та планів зонування ( у складі генерального плану)</a:t>
                      </a:r>
                      <a:r>
                        <a:rPr lang="uk-UA" sz="1200" dirty="0">
                          <a:solidFill>
                            <a:schemeClr val="bg1"/>
                          </a:solidFill>
                          <a:effectLst/>
                          <a:latin typeface="Times New Roman" panose="02020603050405020304" pitchFamily="18" charset="0"/>
                          <a:cs typeface="Times New Roman" panose="02020603050405020304" pitchFamily="18" charset="0"/>
                        </a:rPr>
                        <a:t>)</a:t>
                      </a:r>
                      <a:r>
                        <a:rPr lang="uk-UA" sz="1200" dirty="0">
                          <a:effectLst/>
                          <a:latin typeface="Times New Roman" panose="02020603050405020304" pitchFamily="18" charset="0"/>
                          <a:cs typeface="Times New Roman" panose="02020603050405020304" pitchFamily="18" charset="0"/>
                        </a:rPr>
                        <a:t> село Дениси ,                    село Виповзки ,                                село Шевченкове , створення топографічних карт сіл , стратегічної екологічної оцінки</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2023-2025 роки</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2413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Ташанська сільська рада , земельний відділ</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Ташанської сільської ради</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2000,00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2000,00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extLst>
                  <a:ext uri="{0D108BD9-81ED-4DB2-BD59-A6C34878D82A}">
                    <a16:rowId xmlns:a16="http://schemas.microsoft.com/office/drawing/2014/main" val="4200186941"/>
                  </a:ext>
                </a:extLst>
              </a:tr>
              <a:tr h="882015">
                <a:tc>
                  <a:txBody>
                    <a:bodyPr/>
                    <a:lstStyle/>
                    <a:p>
                      <a:pPr marL="3175"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97790" indent="-6350" algn="just">
                        <a:lnSpc>
                          <a:spcPct val="106000"/>
                        </a:lnSpc>
                        <a:spcAft>
                          <a:spcPts val="0"/>
                        </a:spcAft>
                      </a:pPr>
                      <a:r>
                        <a:rPr lang="uk-UA" sz="1200">
                          <a:effectLst/>
                          <a:latin typeface="Times New Roman" panose="02020603050405020304" pitchFamily="18" charset="0"/>
                          <a:cs typeface="Times New Roman" panose="02020603050405020304" pitchFamily="18" charset="0"/>
                        </a:rPr>
                        <a:t>1.9 Розроблення комплексного плану просторового розвитку громади</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2023-2025 роки</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2413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Ташанська сільська рада , земельний відділ</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Ташанської сільської ради</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6500,00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500,00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5000,00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1000,00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extLst>
                  <a:ext uri="{0D108BD9-81ED-4DB2-BD59-A6C34878D82A}">
                    <a16:rowId xmlns:a16="http://schemas.microsoft.com/office/drawing/2014/main" val="1827331839"/>
                  </a:ext>
                </a:extLst>
              </a:tr>
            </a:tbl>
          </a:graphicData>
        </a:graphic>
      </p:graphicFrame>
    </p:spTree>
    <p:extLst>
      <p:ext uri="{BB962C8B-B14F-4D97-AF65-F5344CB8AC3E}">
        <p14:creationId xmlns:p14="http://schemas.microsoft.com/office/powerpoint/2010/main" val="1984994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309"/>
            <a:ext cx="12192000" cy="6858000"/>
          </a:xfrm>
          <a:prstGeom prst="rect">
            <a:avLst/>
          </a:prstGeom>
        </p:spPr>
      </p:pic>
      <p:graphicFrame>
        <p:nvGraphicFramePr>
          <p:cNvPr id="2" name="Объект 1">
            <a:extLst>
              <a:ext uri="{FF2B5EF4-FFF2-40B4-BE49-F238E27FC236}">
                <a16:creationId xmlns:a16="http://schemas.microsoft.com/office/drawing/2014/main" id="{AFDB2F87-DE9A-4BFD-BAFF-2C04F87914B8}"/>
              </a:ext>
            </a:extLst>
          </p:cNvPr>
          <p:cNvGraphicFramePr>
            <a:graphicFrameLocks noGrp="1"/>
          </p:cNvGraphicFramePr>
          <p:nvPr>
            <p:ph idx="1"/>
            <p:extLst>
              <p:ext uri="{D42A27DB-BD31-4B8C-83A1-F6EECF244321}">
                <p14:modId xmlns:p14="http://schemas.microsoft.com/office/powerpoint/2010/main" val="2722829103"/>
              </p:ext>
            </p:extLst>
          </p:nvPr>
        </p:nvGraphicFramePr>
        <p:xfrm>
          <a:off x="655783" y="572655"/>
          <a:ext cx="10954328" cy="4950689"/>
        </p:xfrm>
        <a:graphic>
          <a:graphicData uri="http://schemas.openxmlformats.org/drawingml/2006/table">
            <a:tbl>
              <a:tblPr firstRow="1" firstCol="1" bandRow="1">
                <a:tableStyleId>{5C22544A-7EE6-4342-B048-85BDC9FD1C3A}</a:tableStyleId>
              </a:tblPr>
              <a:tblGrid>
                <a:gridCol w="322664">
                  <a:extLst>
                    <a:ext uri="{9D8B030D-6E8A-4147-A177-3AD203B41FA5}">
                      <a16:colId xmlns:a16="http://schemas.microsoft.com/office/drawing/2014/main" val="324934910"/>
                    </a:ext>
                  </a:extLst>
                </a:gridCol>
                <a:gridCol w="905771">
                  <a:extLst>
                    <a:ext uri="{9D8B030D-6E8A-4147-A177-3AD203B41FA5}">
                      <a16:colId xmlns:a16="http://schemas.microsoft.com/office/drawing/2014/main" val="176111661"/>
                    </a:ext>
                  </a:extLst>
                </a:gridCol>
                <a:gridCol w="1551709">
                  <a:extLst>
                    <a:ext uri="{9D8B030D-6E8A-4147-A177-3AD203B41FA5}">
                      <a16:colId xmlns:a16="http://schemas.microsoft.com/office/drawing/2014/main" val="1996346641"/>
                    </a:ext>
                  </a:extLst>
                </a:gridCol>
                <a:gridCol w="871525">
                  <a:extLst>
                    <a:ext uri="{9D8B030D-6E8A-4147-A177-3AD203B41FA5}">
                      <a16:colId xmlns:a16="http://schemas.microsoft.com/office/drawing/2014/main" val="3991138971"/>
                    </a:ext>
                  </a:extLst>
                </a:gridCol>
                <a:gridCol w="1345566">
                  <a:extLst>
                    <a:ext uri="{9D8B030D-6E8A-4147-A177-3AD203B41FA5}">
                      <a16:colId xmlns:a16="http://schemas.microsoft.com/office/drawing/2014/main" val="644404181"/>
                    </a:ext>
                  </a:extLst>
                </a:gridCol>
                <a:gridCol w="1248631">
                  <a:extLst>
                    <a:ext uri="{9D8B030D-6E8A-4147-A177-3AD203B41FA5}">
                      <a16:colId xmlns:a16="http://schemas.microsoft.com/office/drawing/2014/main" val="3995417860"/>
                    </a:ext>
                  </a:extLst>
                </a:gridCol>
                <a:gridCol w="961215">
                  <a:extLst>
                    <a:ext uri="{9D8B030D-6E8A-4147-A177-3AD203B41FA5}">
                      <a16:colId xmlns:a16="http://schemas.microsoft.com/office/drawing/2014/main" val="2366953809"/>
                    </a:ext>
                  </a:extLst>
                </a:gridCol>
                <a:gridCol w="672444">
                  <a:extLst>
                    <a:ext uri="{9D8B030D-6E8A-4147-A177-3AD203B41FA5}">
                      <a16:colId xmlns:a16="http://schemas.microsoft.com/office/drawing/2014/main" val="816303740"/>
                    </a:ext>
                  </a:extLst>
                </a:gridCol>
                <a:gridCol w="832421">
                  <a:extLst>
                    <a:ext uri="{9D8B030D-6E8A-4147-A177-3AD203B41FA5}">
                      <a16:colId xmlns:a16="http://schemas.microsoft.com/office/drawing/2014/main" val="626233378"/>
                    </a:ext>
                  </a:extLst>
                </a:gridCol>
                <a:gridCol w="801238">
                  <a:extLst>
                    <a:ext uri="{9D8B030D-6E8A-4147-A177-3AD203B41FA5}">
                      <a16:colId xmlns:a16="http://schemas.microsoft.com/office/drawing/2014/main" val="1607234342"/>
                    </a:ext>
                  </a:extLst>
                </a:gridCol>
                <a:gridCol w="1441144">
                  <a:extLst>
                    <a:ext uri="{9D8B030D-6E8A-4147-A177-3AD203B41FA5}">
                      <a16:colId xmlns:a16="http://schemas.microsoft.com/office/drawing/2014/main" val="236849270"/>
                    </a:ext>
                  </a:extLst>
                </a:gridCol>
              </a:tblGrid>
              <a:tr h="4950689">
                <a:tc>
                  <a:txBody>
                    <a:bodyPr/>
                    <a:lstStyle/>
                    <a:p>
                      <a:pPr marL="3175" indent="-6350" algn="l">
                        <a:lnSpc>
                          <a:spcPct val="106000"/>
                        </a:lnSpc>
                        <a:spcAft>
                          <a:spcPts val="0"/>
                        </a:spcAft>
                      </a:pPr>
                      <a:r>
                        <a:rPr lang="uk-UA" sz="1000" dirty="0">
                          <a:effectLst/>
                        </a:rPr>
                        <a:t>2.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Поліпшити охорону земельних ресурсів </a:t>
                      </a:r>
                      <a:r>
                        <a:rPr lang="uk-UA" sz="1200" dirty="0" err="1">
                          <a:effectLst/>
                          <a:latin typeface="Times New Roman" panose="02020603050405020304" pitchFamily="18" charset="0"/>
                          <a:cs typeface="Times New Roman" panose="02020603050405020304" pitchFamily="18" charset="0"/>
                        </a:rPr>
                        <a:t>Ташанської</a:t>
                      </a:r>
                      <a:r>
                        <a:rPr lang="uk-UA" sz="1200" dirty="0">
                          <a:effectLst/>
                          <a:latin typeface="Times New Roman" panose="02020603050405020304" pitchFamily="18" charset="0"/>
                          <a:cs typeface="Times New Roman" panose="02020603050405020304" pitchFamily="18" charset="0"/>
                        </a:rPr>
                        <a:t> сільської ради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4826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2.1. Проведення заходів  по зменшення змиву і розмиву ґрунтів та меліорації ,  захист населених пунктів, сільськогосподарських угідь та виробничих об’єктів від  розмиву ґрунтів шляхом будівництва об’єктів інженерної інфраструктури , проведення меліоративних заходів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2023-2025 роки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24130" indent="-6350" algn="l">
                        <a:lnSpc>
                          <a:spcPct val="106000"/>
                        </a:lnSpc>
                        <a:spcAft>
                          <a:spcPts val="0"/>
                        </a:spcAft>
                      </a:pPr>
                      <a:r>
                        <a:rPr lang="uk-UA" sz="1200" dirty="0" err="1">
                          <a:effectLst/>
                          <a:latin typeface="Times New Roman" panose="02020603050405020304" pitchFamily="18" charset="0"/>
                          <a:cs typeface="Times New Roman" panose="02020603050405020304" pitchFamily="18" charset="0"/>
                        </a:rPr>
                        <a:t>Ташанська</a:t>
                      </a:r>
                      <a:r>
                        <a:rPr lang="uk-UA" sz="1200" dirty="0">
                          <a:effectLst/>
                          <a:latin typeface="Times New Roman" panose="02020603050405020304" pitchFamily="18" charset="0"/>
                          <a:cs typeface="Times New Roman" panose="02020603050405020304" pitchFamily="18" charset="0"/>
                        </a:rPr>
                        <a:t> сільська рада , земельний відділ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200" dirty="0" err="1">
                          <a:effectLst/>
                          <a:latin typeface="Times New Roman" panose="02020603050405020304" pitchFamily="18" charset="0"/>
                          <a:cs typeface="Times New Roman" panose="02020603050405020304" pitchFamily="18" charset="0"/>
                        </a:rPr>
                        <a:t>Ташанської</a:t>
                      </a:r>
                      <a:r>
                        <a:rPr lang="uk-UA" sz="1200" dirty="0">
                          <a:effectLst/>
                          <a:latin typeface="Times New Roman" panose="02020603050405020304" pitchFamily="18" charset="0"/>
                          <a:cs typeface="Times New Roman" panose="02020603050405020304" pitchFamily="18" charset="0"/>
                        </a:rPr>
                        <a:t> сільської ради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300, 00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100, 00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100,00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dirty="0">
                          <a:effectLst/>
                          <a:latin typeface="Times New Roman" panose="02020603050405020304" pitchFamily="18" charset="0"/>
                          <a:cs typeface="Times New Roman" panose="02020603050405020304" pitchFamily="18" charset="0"/>
                        </a:rPr>
                        <a:t>100, 00</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extLst>
                  <a:ext uri="{0D108BD9-81ED-4DB2-BD59-A6C34878D82A}">
                    <a16:rowId xmlns:a16="http://schemas.microsoft.com/office/drawing/2014/main" val="2415595293"/>
                  </a:ext>
                </a:extLst>
              </a:tr>
            </a:tbl>
          </a:graphicData>
        </a:graphic>
      </p:graphicFrame>
    </p:spTree>
    <p:extLst>
      <p:ext uri="{BB962C8B-B14F-4D97-AF65-F5344CB8AC3E}">
        <p14:creationId xmlns:p14="http://schemas.microsoft.com/office/powerpoint/2010/main" val="12842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19" y="0"/>
            <a:ext cx="13631500" cy="7667719"/>
          </a:xfrm>
          <a:prstGeom prst="rect">
            <a:avLst/>
          </a:prstGeom>
        </p:spPr>
      </p:pic>
      <p:sp>
        <p:nvSpPr>
          <p:cNvPr id="6" name="Объект 5">
            <a:extLst>
              <a:ext uri="{FF2B5EF4-FFF2-40B4-BE49-F238E27FC236}">
                <a16:creationId xmlns:a16="http://schemas.microsoft.com/office/drawing/2014/main" id="{9681C149-33AB-4563-836A-77D7414E2623}"/>
              </a:ext>
            </a:extLst>
          </p:cNvPr>
          <p:cNvSpPr>
            <a:spLocks noGrp="1"/>
          </p:cNvSpPr>
          <p:nvPr>
            <p:ph idx="1"/>
          </p:nvPr>
        </p:nvSpPr>
        <p:spPr>
          <a:xfrm>
            <a:off x="239697" y="0"/>
            <a:ext cx="11709647" cy="6507332"/>
          </a:xfrm>
        </p:spPr>
        <p:txBody>
          <a:bodyPr/>
          <a:lstStyle/>
          <a:p>
            <a:pPr marL="0" indent="0" algn="ctr">
              <a:buNone/>
            </a:pPr>
            <a:r>
              <a:rPr lang="uk-UA" sz="1800" b="1" dirty="0">
                <a:latin typeface="Times New Roman" panose="02020603050405020304" pitchFamily="18" charset="0"/>
                <a:cs typeface="Times New Roman" panose="02020603050405020304" pitchFamily="18" charset="0"/>
              </a:rPr>
              <a:t>Інформація   по  земельному  фонду  </a:t>
            </a:r>
            <a:r>
              <a:rPr lang="uk-UA" sz="1800" b="1" dirty="0" err="1">
                <a:latin typeface="Times New Roman" panose="02020603050405020304" pitchFamily="18" charset="0"/>
                <a:cs typeface="Times New Roman" panose="02020603050405020304" pitchFamily="18" charset="0"/>
              </a:rPr>
              <a:t>Ташанської</a:t>
            </a:r>
            <a:r>
              <a:rPr lang="uk-UA" sz="1800" b="1" dirty="0">
                <a:latin typeface="Times New Roman" panose="02020603050405020304" pitchFamily="18" charset="0"/>
                <a:cs typeface="Times New Roman" panose="02020603050405020304" pitchFamily="18" charset="0"/>
              </a:rPr>
              <a:t>   сільської   ради  станом  на  01. 01. 2023 рік</a:t>
            </a:r>
            <a:endParaRPr lang="uk-UA" sz="1800" dirty="0">
              <a:latin typeface="Times New Roman" panose="02020603050405020304" pitchFamily="18" charset="0"/>
              <a:cs typeface="Times New Roman" panose="02020603050405020304" pitchFamily="18" charset="0"/>
            </a:endParaRPr>
          </a:p>
          <a:p>
            <a:pPr marL="0" indent="0">
              <a:buNone/>
            </a:pPr>
            <a:endParaRPr lang="uk-UA" dirty="0"/>
          </a:p>
        </p:txBody>
      </p:sp>
      <p:graphicFrame>
        <p:nvGraphicFramePr>
          <p:cNvPr id="8" name="Таблица 7">
            <a:extLst>
              <a:ext uri="{FF2B5EF4-FFF2-40B4-BE49-F238E27FC236}">
                <a16:creationId xmlns:a16="http://schemas.microsoft.com/office/drawing/2014/main" id="{2A5BB264-AC2F-48EA-B065-0964DF7B5B94}"/>
              </a:ext>
            </a:extLst>
          </p:cNvPr>
          <p:cNvGraphicFramePr>
            <a:graphicFrameLocks noGrp="1"/>
          </p:cNvGraphicFramePr>
          <p:nvPr>
            <p:extLst>
              <p:ext uri="{D42A27DB-BD31-4B8C-83A1-F6EECF244321}">
                <p14:modId xmlns:p14="http://schemas.microsoft.com/office/powerpoint/2010/main" val="2819601541"/>
              </p:ext>
            </p:extLst>
          </p:nvPr>
        </p:nvGraphicFramePr>
        <p:xfrm>
          <a:off x="-212436" y="350669"/>
          <a:ext cx="12764653" cy="7304165"/>
        </p:xfrm>
        <a:graphic>
          <a:graphicData uri="http://schemas.openxmlformats.org/drawingml/2006/table">
            <a:tbl>
              <a:tblPr firstRow="1" firstCol="1" lastRow="1" lastCol="1" bandRow="1" bandCol="1">
                <a:tableStyleId>{5C22544A-7EE6-4342-B048-85BDC9FD1C3A}</a:tableStyleId>
              </a:tblPr>
              <a:tblGrid>
                <a:gridCol w="617496">
                  <a:extLst>
                    <a:ext uri="{9D8B030D-6E8A-4147-A177-3AD203B41FA5}">
                      <a16:colId xmlns:a16="http://schemas.microsoft.com/office/drawing/2014/main" val="2185521088"/>
                    </a:ext>
                  </a:extLst>
                </a:gridCol>
                <a:gridCol w="2497182">
                  <a:extLst>
                    <a:ext uri="{9D8B030D-6E8A-4147-A177-3AD203B41FA5}">
                      <a16:colId xmlns:a16="http://schemas.microsoft.com/office/drawing/2014/main" val="3236431019"/>
                    </a:ext>
                  </a:extLst>
                </a:gridCol>
                <a:gridCol w="1187114">
                  <a:extLst>
                    <a:ext uri="{9D8B030D-6E8A-4147-A177-3AD203B41FA5}">
                      <a16:colId xmlns:a16="http://schemas.microsoft.com/office/drawing/2014/main" val="948569570"/>
                    </a:ext>
                  </a:extLst>
                </a:gridCol>
                <a:gridCol w="1295172">
                  <a:extLst>
                    <a:ext uri="{9D8B030D-6E8A-4147-A177-3AD203B41FA5}">
                      <a16:colId xmlns:a16="http://schemas.microsoft.com/office/drawing/2014/main" val="1197288192"/>
                    </a:ext>
                  </a:extLst>
                </a:gridCol>
                <a:gridCol w="1187875">
                  <a:extLst>
                    <a:ext uri="{9D8B030D-6E8A-4147-A177-3AD203B41FA5}">
                      <a16:colId xmlns:a16="http://schemas.microsoft.com/office/drawing/2014/main" val="1874333038"/>
                    </a:ext>
                  </a:extLst>
                </a:gridCol>
                <a:gridCol w="1187114">
                  <a:extLst>
                    <a:ext uri="{9D8B030D-6E8A-4147-A177-3AD203B41FA5}">
                      <a16:colId xmlns:a16="http://schemas.microsoft.com/office/drawing/2014/main" val="3852083301"/>
                    </a:ext>
                  </a:extLst>
                </a:gridCol>
                <a:gridCol w="1098079">
                  <a:extLst>
                    <a:ext uri="{9D8B030D-6E8A-4147-A177-3AD203B41FA5}">
                      <a16:colId xmlns:a16="http://schemas.microsoft.com/office/drawing/2014/main" val="3710435940"/>
                    </a:ext>
                  </a:extLst>
                </a:gridCol>
                <a:gridCol w="1168849">
                  <a:extLst>
                    <a:ext uri="{9D8B030D-6E8A-4147-A177-3AD203B41FA5}">
                      <a16:colId xmlns:a16="http://schemas.microsoft.com/office/drawing/2014/main" val="2485530346"/>
                    </a:ext>
                  </a:extLst>
                </a:gridCol>
                <a:gridCol w="1187114">
                  <a:extLst>
                    <a:ext uri="{9D8B030D-6E8A-4147-A177-3AD203B41FA5}">
                      <a16:colId xmlns:a16="http://schemas.microsoft.com/office/drawing/2014/main" val="479829845"/>
                    </a:ext>
                  </a:extLst>
                </a:gridCol>
                <a:gridCol w="1338658">
                  <a:extLst>
                    <a:ext uri="{9D8B030D-6E8A-4147-A177-3AD203B41FA5}">
                      <a16:colId xmlns:a16="http://schemas.microsoft.com/office/drawing/2014/main" val="839018850"/>
                    </a:ext>
                  </a:extLst>
                </a:gridCol>
              </a:tblGrid>
              <a:tr h="188470">
                <a:tc rowSpan="3">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п/п</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rowSpan="3">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Назва</a:t>
                      </a:r>
                    </a:p>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старостинських</a:t>
                      </a: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округів</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та</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сільської ради</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rowSpan="3">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Всього земель</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gridSpan="4">
                  <a:txBody>
                    <a:bodyPr/>
                    <a:lstStyle/>
                    <a:p>
                      <a:pPr algn="ctr">
                        <a:lnSpc>
                          <a:spcPct val="107000"/>
                        </a:lnSpc>
                        <a:spcAft>
                          <a:spcPts val="0"/>
                        </a:spcAft>
                      </a:pPr>
                      <a:r>
                        <a:rPr lang="uk-UA" sz="1200">
                          <a:effectLst/>
                        </a:rPr>
                        <a:t>в тому  числі :</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hMerge="1">
                  <a:txBody>
                    <a:bodyPr/>
                    <a:lstStyle/>
                    <a:p>
                      <a:endParaRPr lang="uk-UA"/>
                    </a:p>
                  </a:txBody>
                  <a:tcPr/>
                </a:tc>
                <a:tc hMerge="1">
                  <a:txBody>
                    <a:bodyPr/>
                    <a:lstStyle/>
                    <a:p>
                      <a:endParaRPr lang="uk-UA"/>
                    </a:p>
                  </a:txBody>
                  <a:tcPr/>
                </a:tc>
                <a:tc hMerge="1">
                  <a:txBody>
                    <a:bodyPr/>
                    <a:lstStyle/>
                    <a:p>
                      <a:endParaRPr lang="uk-UA"/>
                    </a:p>
                  </a:txBody>
                  <a:tcPr/>
                </a:tc>
                <a:tc rowSpan="3">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лісові</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насадження</a:t>
                      </a:r>
                    </a:p>
                    <a:p>
                      <a:pPr algn="ctr">
                        <a:lnSpc>
                          <a:spcPct val="107000"/>
                        </a:lnSpc>
                        <a:spcAft>
                          <a:spcPts val="0"/>
                        </a:spcAft>
                      </a:pP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rowSpan="3">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ставки</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та</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водоймища</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га ,</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кількість водних об</a:t>
                      </a:r>
                      <a:r>
                        <a:rPr lang="ru-RU" sz="1200">
                          <a:effectLst/>
                          <a:latin typeface="Times New Roman" panose="02020603050405020304" pitchFamily="18" charset="0"/>
                          <a:cs typeface="Times New Roman" panose="02020603050405020304" pitchFamily="18" charset="0"/>
                        </a:rPr>
                        <a:t>’</a:t>
                      </a:r>
                      <a:r>
                        <a:rPr lang="uk-UA" sz="1200">
                          <a:effectLst/>
                          <a:latin typeface="Times New Roman" panose="02020603050405020304" pitchFamily="18" charset="0"/>
                          <a:cs typeface="Times New Roman" panose="02020603050405020304" pitchFamily="18" charset="0"/>
                        </a:rPr>
                        <a:t>єктів , шт</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 </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rowSpan="2">
                  <a:txBody>
                    <a:bodyPr/>
                    <a:lstStyle/>
                    <a:p>
                      <a:pPr algn="ctr">
                        <a:lnSpc>
                          <a:spcPct val="107000"/>
                        </a:lnSpc>
                        <a:spcAft>
                          <a:spcPts val="0"/>
                        </a:spcAft>
                      </a:pPr>
                      <a:r>
                        <a:rPr lang="uk-UA" sz="1200">
                          <a:effectLst/>
                        </a:rPr>
                        <a:t> </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2455529950"/>
                  </a:ext>
                </a:extLst>
              </a:tr>
              <a:tr h="188470">
                <a:tc vMerge="1">
                  <a:txBody>
                    <a:bodyPr/>
                    <a:lstStyle/>
                    <a:p>
                      <a:endParaRPr lang="uk-UA"/>
                    </a:p>
                  </a:txBody>
                  <a:tcPr/>
                </a:tc>
                <a:tc vMerge="1">
                  <a:txBody>
                    <a:bodyPr/>
                    <a:lstStyle/>
                    <a:p>
                      <a:endParaRPr lang="uk-UA"/>
                    </a:p>
                  </a:txBody>
                  <a:tcPr/>
                </a:tc>
                <a:tc vMerge="1">
                  <a:txBody>
                    <a:bodyPr/>
                    <a:lstStyle/>
                    <a:p>
                      <a:endParaRPr lang="uk-UA"/>
                    </a:p>
                  </a:txBody>
                  <a:tcPr/>
                </a:tc>
                <a:tc rowSpan="2">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с/г   угідь</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gridSpan="3">
                  <a:txBody>
                    <a:bodyPr/>
                    <a:lstStyle/>
                    <a:p>
                      <a:pPr algn="ctr">
                        <a:lnSpc>
                          <a:spcPct val="107000"/>
                        </a:lnSpc>
                        <a:spcAft>
                          <a:spcPts val="0"/>
                        </a:spcAft>
                      </a:pPr>
                      <a:r>
                        <a:rPr lang="uk-UA" sz="1200">
                          <a:effectLst/>
                        </a:rPr>
                        <a:t>з    них :</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hMerge="1">
                  <a:txBody>
                    <a:bodyPr/>
                    <a:lstStyle/>
                    <a:p>
                      <a:endParaRPr lang="uk-UA"/>
                    </a:p>
                  </a:txBody>
                  <a:tcPr/>
                </a:tc>
                <a:tc h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70386212"/>
                  </a:ext>
                </a:extLst>
              </a:tr>
              <a:tr h="1195117">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рілля</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сінокоси</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та пасовища</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багаторічні</a:t>
                      </a:r>
                    </a:p>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насаджен</a:t>
                      </a:r>
                      <a:r>
                        <a:rPr lang="uk-UA" sz="1200" dirty="0">
                          <a:effectLst/>
                          <a:latin typeface="Times New Roman" panose="02020603050405020304" pitchFamily="18" charset="0"/>
                          <a:cs typeface="Times New Roman" panose="02020603050405020304" pitchFamily="18" charset="0"/>
                        </a:rPr>
                        <a:t>-ня        (старі сади)</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інші</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угіддя</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1227880813"/>
                  </a:ext>
                </a:extLst>
              </a:tr>
              <a:tr h="157568">
                <a:tc>
                  <a:txBody>
                    <a:bodyPr/>
                    <a:lstStyle/>
                    <a:p>
                      <a:pPr algn="ctr">
                        <a:lnSpc>
                          <a:spcPct val="107000"/>
                        </a:lnSpc>
                        <a:spcAft>
                          <a:spcPts val="0"/>
                        </a:spcAft>
                      </a:pPr>
                      <a:r>
                        <a:rPr lang="uk-UA" sz="1000">
                          <a:effectLst/>
                        </a:rPr>
                        <a:t>1</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nchor="ctr"/>
                </a:tc>
                <a:tc>
                  <a:txBody>
                    <a:bodyPr/>
                    <a:lstStyle/>
                    <a:p>
                      <a:pPr algn="ctr">
                        <a:lnSpc>
                          <a:spcPct val="107000"/>
                        </a:lnSpc>
                        <a:spcAft>
                          <a:spcPts val="0"/>
                        </a:spcAft>
                      </a:pPr>
                      <a:r>
                        <a:rPr lang="uk-UA" sz="1000">
                          <a:effectLst/>
                        </a:rPr>
                        <a:t>2</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nchor="ctr"/>
                </a:tc>
                <a:tc>
                  <a:txBody>
                    <a:bodyPr/>
                    <a:lstStyle/>
                    <a:p>
                      <a:pPr algn="ctr">
                        <a:lnSpc>
                          <a:spcPct val="107000"/>
                        </a:lnSpc>
                        <a:spcAft>
                          <a:spcPts val="0"/>
                        </a:spcAft>
                      </a:pPr>
                      <a:r>
                        <a:rPr lang="uk-UA" sz="1000">
                          <a:effectLst/>
                        </a:rPr>
                        <a:t>3</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nchor="ctr"/>
                </a:tc>
                <a:tc>
                  <a:txBody>
                    <a:bodyPr/>
                    <a:lstStyle/>
                    <a:p>
                      <a:pPr algn="ctr">
                        <a:lnSpc>
                          <a:spcPct val="107000"/>
                        </a:lnSpc>
                        <a:spcAft>
                          <a:spcPts val="0"/>
                        </a:spcAft>
                      </a:pPr>
                      <a:r>
                        <a:rPr lang="uk-UA" sz="1000">
                          <a:effectLst/>
                        </a:rPr>
                        <a:t>4</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nchor="ctr"/>
                </a:tc>
                <a:tc>
                  <a:txBody>
                    <a:bodyPr/>
                    <a:lstStyle/>
                    <a:p>
                      <a:pPr algn="ctr">
                        <a:lnSpc>
                          <a:spcPct val="107000"/>
                        </a:lnSpc>
                        <a:spcAft>
                          <a:spcPts val="0"/>
                        </a:spcAft>
                      </a:pPr>
                      <a:r>
                        <a:rPr lang="uk-UA" sz="1000">
                          <a:effectLst/>
                        </a:rPr>
                        <a:t>5</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000">
                          <a:effectLst/>
                        </a:rPr>
                        <a:t>6</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000">
                          <a:effectLst/>
                        </a:rPr>
                        <a:t>7</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000">
                          <a:effectLst/>
                        </a:rPr>
                        <a:t>8</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000">
                          <a:effectLst/>
                        </a:rPr>
                        <a:t>9</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000">
                          <a:effectLst/>
                        </a:rPr>
                        <a:t>10</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2821807746"/>
                  </a:ext>
                </a:extLst>
              </a:tr>
              <a:tr h="587083">
                <a:tc>
                  <a:txBody>
                    <a:bodyPr/>
                    <a:lstStyle/>
                    <a:p>
                      <a:pPr algn="ctr">
                        <a:lnSpc>
                          <a:spcPct val="107000"/>
                        </a:lnSpc>
                        <a:spcAft>
                          <a:spcPts val="0"/>
                        </a:spcAft>
                      </a:pPr>
                      <a:r>
                        <a:rPr lang="uk-UA" sz="1000">
                          <a:effectLst/>
                        </a:rPr>
                        <a:t>1.</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Ташанська</a:t>
                      </a: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сільська рада</a:t>
                      </a:r>
                    </a:p>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с.Ташань</a:t>
                      </a:r>
                      <a:r>
                        <a:rPr lang="uk-UA" sz="1200" dirty="0">
                          <a:effectLst/>
                          <a:latin typeface="Times New Roman" panose="02020603050405020304" pitchFamily="18" charset="0"/>
                          <a:cs typeface="Times New Roman" panose="02020603050405020304" pitchFamily="18" charset="0"/>
                        </a:rPr>
                        <a:t> , с. </a:t>
                      </a:r>
                      <a:r>
                        <a:rPr lang="uk-UA" sz="1200" dirty="0" err="1">
                          <a:effectLst/>
                          <a:latin typeface="Times New Roman" panose="02020603050405020304" pitchFamily="18" charset="0"/>
                          <a:cs typeface="Times New Roman" panose="02020603050405020304" pitchFamily="18" charset="0"/>
                        </a:rPr>
                        <a:t>Положаї</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4222 , 5000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3699,8275</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3195, 2702</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497 , 5573</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7 , 0000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195 , 3000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50 ,9000</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3 шт.</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276, 4725</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1375640713"/>
                  </a:ext>
                </a:extLst>
              </a:tr>
              <a:tr h="528405">
                <a:tc>
                  <a:txBody>
                    <a:bodyPr/>
                    <a:lstStyle/>
                    <a:p>
                      <a:pPr algn="ctr">
                        <a:lnSpc>
                          <a:spcPct val="107000"/>
                        </a:lnSpc>
                        <a:spcAft>
                          <a:spcPts val="0"/>
                        </a:spcAft>
                      </a:pPr>
                      <a:r>
                        <a:rPr lang="uk-UA" sz="1000">
                          <a:effectLst/>
                        </a:rPr>
                        <a:t>2.</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Горбанівський</a:t>
                      </a: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старостинський</a:t>
                      </a:r>
                      <a:r>
                        <a:rPr lang="uk-UA" sz="1200" dirty="0">
                          <a:effectLst/>
                          <a:latin typeface="Times New Roman" panose="02020603050405020304" pitchFamily="18" charset="0"/>
                          <a:cs typeface="Times New Roman" panose="02020603050405020304" pitchFamily="18" charset="0"/>
                        </a:rPr>
                        <a:t> округ</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4985,8000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4497,090</a:t>
                      </a:r>
                      <a:r>
                        <a:rPr lang="en-US" sz="1200" dirty="0">
                          <a:effectLst/>
                          <a:latin typeface="Times New Roman" panose="02020603050405020304" pitchFamily="18" charset="0"/>
                          <a:cs typeface="Times New Roman" panose="02020603050405020304" pitchFamily="18" charset="0"/>
                        </a:rPr>
                        <a:t>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3830,8072</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649, 7928</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16, 4900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143,9000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71,0000</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3 шт.</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273, 8100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461450371"/>
                  </a:ext>
                </a:extLst>
              </a:tr>
              <a:tr h="532449">
                <a:tc>
                  <a:txBody>
                    <a:bodyPr/>
                    <a:lstStyle/>
                    <a:p>
                      <a:pPr algn="ctr">
                        <a:lnSpc>
                          <a:spcPct val="107000"/>
                        </a:lnSpc>
                        <a:spcAft>
                          <a:spcPts val="0"/>
                        </a:spcAft>
                      </a:pPr>
                      <a:r>
                        <a:rPr lang="uk-UA" sz="1000">
                          <a:effectLst/>
                        </a:rPr>
                        <a:t>3.</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Денисівський</a:t>
                      </a: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старостинський</a:t>
                      </a:r>
                      <a:r>
                        <a:rPr lang="uk-UA" sz="1200" dirty="0">
                          <a:effectLst/>
                          <a:latin typeface="Times New Roman" panose="02020603050405020304" pitchFamily="18" charset="0"/>
                          <a:cs typeface="Times New Roman" panose="02020603050405020304" pitchFamily="18" charset="0"/>
                        </a:rPr>
                        <a:t> округ</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3190,9000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2814,0752</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2337, 3576</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460, 3176</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16,4000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77,0000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35,6000</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2 шт.</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264, 2248</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3526992660"/>
                  </a:ext>
                </a:extLst>
              </a:tr>
              <a:tr h="518021">
                <a:tc>
                  <a:txBody>
                    <a:bodyPr/>
                    <a:lstStyle/>
                    <a:p>
                      <a:pPr algn="ctr">
                        <a:lnSpc>
                          <a:spcPct val="107000"/>
                        </a:lnSpc>
                        <a:spcAft>
                          <a:spcPts val="0"/>
                        </a:spcAft>
                      </a:pPr>
                      <a:r>
                        <a:rPr lang="uk-UA" sz="1000">
                          <a:effectLst/>
                        </a:rPr>
                        <a:t>4.</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Виповзький</a:t>
                      </a: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старостинський</a:t>
                      </a:r>
                      <a:r>
                        <a:rPr lang="uk-UA" sz="1200" dirty="0">
                          <a:effectLst/>
                          <a:latin typeface="Times New Roman" panose="02020603050405020304" pitchFamily="18" charset="0"/>
                          <a:cs typeface="Times New Roman" panose="02020603050405020304" pitchFamily="18" charset="0"/>
                        </a:rPr>
                        <a:t> округ    </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1231,3000</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1122,2900</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Шевченкове</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1116, 9900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____</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5, 3000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_____</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____</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109, 0100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2580567126"/>
                  </a:ext>
                </a:extLst>
              </a:tr>
              <a:tr h="494356">
                <a:tc>
                  <a:txBody>
                    <a:bodyPr/>
                    <a:lstStyle/>
                    <a:p>
                      <a:pPr algn="ctr">
                        <a:lnSpc>
                          <a:spcPct val="107000"/>
                        </a:lnSpc>
                        <a:spcAft>
                          <a:spcPts val="0"/>
                        </a:spcAft>
                      </a:pPr>
                      <a:r>
                        <a:rPr lang="uk-UA" sz="1000" dirty="0">
                          <a:effectLst/>
                        </a:rPr>
                        <a:t>5.</a:t>
                      </a:r>
                      <a:endParaRPr lang="uk-U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Виповзький</a:t>
                      </a: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старостинський</a:t>
                      </a:r>
                      <a:r>
                        <a:rPr lang="uk-UA" sz="1200" dirty="0">
                          <a:effectLst/>
                          <a:latin typeface="Times New Roman" panose="02020603050405020304" pitchFamily="18" charset="0"/>
                          <a:cs typeface="Times New Roman" panose="02020603050405020304" pitchFamily="18" charset="0"/>
                        </a:rPr>
                        <a:t> округ</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2520,7000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2394,1707  Виповзки</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1802, 3707</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591,8000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____</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14, 1000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23,3000</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1 шт.</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89, 1293</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1550483409"/>
                  </a:ext>
                </a:extLst>
              </a:tr>
              <a:tr h="507636">
                <a:tc>
                  <a:txBody>
                    <a:bodyPr/>
                    <a:lstStyle/>
                    <a:p>
                      <a:pPr algn="ctr">
                        <a:lnSpc>
                          <a:spcPct val="107000"/>
                        </a:lnSpc>
                        <a:spcAft>
                          <a:spcPts val="0"/>
                        </a:spcAft>
                      </a:pPr>
                      <a:r>
                        <a:rPr lang="uk-UA" sz="1000">
                          <a:effectLst/>
                        </a:rPr>
                        <a:t>6.</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Малокаратульський</a:t>
                      </a: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старостинський</a:t>
                      </a:r>
                      <a:r>
                        <a:rPr lang="uk-UA" sz="1200" dirty="0">
                          <a:effectLst/>
                          <a:latin typeface="Times New Roman" panose="02020603050405020304" pitchFamily="18" charset="0"/>
                          <a:cs typeface="Times New Roman" panose="02020603050405020304" pitchFamily="18" charset="0"/>
                        </a:rPr>
                        <a:t> округ</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2802,9000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2004,4500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1917,2165</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87, 2335</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____</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____</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70,2000</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2 шт.</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728, 2500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3374031888"/>
                  </a:ext>
                </a:extLst>
              </a:tr>
              <a:tr h="587083">
                <a:tc>
                  <a:txBody>
                    <a:bodyPr/>
                    <a:lstStyle/>
                    <a:p>
                      <a:pPr algn="ctr">
                        <a:lnSpc>
                          <a:spcPct val="107000"/>
                        </a:lnSpc>
                        <a:spcAft>
                          <a:spcPts val="0"/>
                        </a:spcAft>
                      </a:pPr>
                      <a:r>
                        <a:rPr lang="uk-UA" sz="1000">
                          <a:effectLst/>
                        </a:rPr>
                        <a:t>7.</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Помоклівський</a:t>
                      </a: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старостинський</a:t>
                      </a:r>
                      <a:r>
                        <a:rPr lang="uk-UA" sz="1200" dirty="0">
                          <a:effectLst/>
                          <a:latin typeface="Times New Roman" panose="02020603050405020304" pitchFamily="18" charset="0"/>
                          <a:cs typeface="Times New Roman" panose="02020603050405020304" pitchFamily="18" charset="0"/>
                        </a:rPr>
                        <a:t> округ</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5951,0000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4145,2600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3424, 1600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521,3000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199,8000</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в </a:t>
                      </a:r>
                      <a:r>
                        <a:rPr lang="uk-UA" sz="1200" dirty="0" err="1">
                          <a:effectLst/>
                          <a:latin typeface="Times New Roman" panose="02020603050405020304" pitchFamily="18" charset="0"/>
                          <a:cs typeface="Times New Roman" panose="02020603050405020304" pitchFamily="18" charset="0"/>
                        </a:rPr>
                        <a:t>т.ч</a:t>
                      </a:r>
                      <a:r>
                        <a:rPr lang="uk-UA" sz="1200" dirty="0">
                          <a:effectLst/>
                          <a:latin typeface="Times New Roman" panose="02020603050405020304" pitchFamily="18" charset="0"/>
                          <a:cs typeface="Times New Roman" panose="02020603050405020304" pitchFamily="18" charset="0"/>
                        </a:rPr>
                        <a:t>. сад.   т-ва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982,8000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35, 7000</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2 шт.         </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787, 2400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3836723592"/>
                  </a:ext>
                </a:extLst>
              </a:tr>
              <a:tr h="544961">
                <a:tc>
                  <a:txBody>
                    <a:bodyPr/>
                    <a:lstStyle/>
                    <a:p>
                      <a:pPr algn="ctr">
                        <a:lnSpc>
                          <a:spcPct val="107000"/>
                        </a:lnSpc>
                        <a:spcAft>
                          <a:spcPts val="0"/>
                        </a:spcAft>
                      </a:pPr>
                      <a:r>
                        <a:rPr lang="uk-UA" sz="1000">
                          <a:effectLst/>
                        </a:rPr>
                        <a:t>8.</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Полого -</a:t>
                      </a:r>
                      <a:r>
                        <a:rPr lang="uk-UA" sz="1200" dirty="0" err="1">
                          <a:effectLst/>
                          <a:latin typeface="Times New Roman" panose="02020603050405020304" pitchFamily="18" charset="0"/>
                          <a:cs typeface="Times New Roman" panose="02020603050405020304" pitchFamily="18" charset="0"/>
                        </a:rPr>
                        <a:t>Вергунський</a:t>
                      </a: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старостинський</a:t>
                      </a:r>
                      <a:r>
                        <a:rPr lang="uk-UA" sz="1200" dirty="0">
                          <a:effectLst/>
                          <a:latin typeface="Times New Roman" panose="02020603050405020304" pitchFamily="18" charset="0"/>
                          <a:cs typeface="Times New Roman" panose="02020603050405020304" pitchFamily="18" charset="0"/>
                        </a:rPr>
                        <a:t> округ</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5756,0000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5302,7339</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3973,1339</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1294, 6000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35,0000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82,1000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50,2000</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2 шт.</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320, 9661</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1155814682"/>
                  </a:ext>
                </a:extLst>
              </a:tr>
              <a:tr h="467405">
                <a:tc>
                  <a:txBody>
                    <a:bodyPr/>
                    <a:lstStyle/>
                    <a:p>
                      <a:pPr algn="ctr">
                        <a:lnSpc>
                          <a:spcPct val="107000"/>
                        </a:lnSpc>
                        <a:spcAft>
                          <a:spcPts val="0"/>
                        </a:spcAft>
                      </a:pPr>
                      <a:r>
                        <a:rPr lang="uk-UA" sz="1000">
                          <a:effectLst/>
                        </a:rPr>
                        <a:t>9.</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Улянівський</a:t>
                      </a:r>
                      <a:endParaRPr lang="uk-UA" sz="12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старостинський</a:t>
                      </a:r>
                      <a:r>
                        <a:rPr lang="uk-UA" sz="1200" dirty="0">
                          <a:effectLst/>
                          <a:latin typeface="Times New Roman" panose="02020603050405020304" pitchFamily="18" charset="0"/>
                          <a:cs typeface="Times New Roman" panose="02020603050405020304" pitchFamily="18" charset="0"/>
                        </a:rPr>
                        <a:t> округ</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3055,1000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2801,8600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2389,  8200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338, 8400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73, 2000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a:effectLst/>
                          <a:latin typeface="Times New Roman" panose="02020603050405020304" pitchFamily="18" charset="0"/>
                          <a:cs typeface="Times New Roman" panose="02020603050405020304" pitchFamily="18" charset="0"/>
                        </a:rPr>
                        <a:t>44, 5500</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28, 1400 </a:t>
                      </a:r>
                    </a:p>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     2 шт.</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180, 5500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3071426552"/>
                  </a:ext>
                </a:extLst>
              </a:tr>
              <a:tr h="382983">
                <a:tc gridSpan="2">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Всього по  </a:t>
                      </a:r>
                      <a:r>
                        <a:rPr lang="uk-UA" sz="1200" dirty="0" err="1">
                          <a:effectLst/>
                          <a:latin typeface="Times New Roman" panose="02020603050405020304" pitchFamily="18" charset="0"/>
                          <a:cs typeface="Times New Roman" panose="02020603050405020304" pitchFamily="18" charset="0"/>
                        </a:rPr>
                        <a:t>Ташанській</a:t>
                      </a:r>
                      <a:r>
                        <a:rPr lang="uk-UA" sz="1200" dirty="0">
                          <a:effectLst/>
                          <a:latin typeface="Times New Roman" panose="02020603050405020304" pitchFamily="18" charset="0"/>
                          <a:cs typeface="Times New Roman" panose="02020603050405020304" pitchFamily="18" charset="0"/>
                        </a:rPr>
                        <a:t>  сільській   раді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hMerge="1">
                  <a:txBody>
                    <a:bodyPr/>
                    <a:lstStyle/>
                    <a:p>
                      <a:endParaRPr lang="uk-UA"/>
                    </a:p>
                  </a:txBody>
                  <a:tcPr/>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33716 , 2000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28781 , 7573</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23987 , 12</a:t>
                      </a:r>
                      <a:r>
                        <a:rPr lang="en-US" sz="1200" dirty="0">
                          <a:effectLst/>
                          <a:latin typeface="Times New Roman" panose="02020603050405020304" pitchFamily="18" charset="0"/>
                          <a:cs typeface="Times New Roman" panose="02020603050405020304" pitchFamily="18" charset="0"/>
                        </a:rPr>
                        <a:t>61</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nSpc>
                          <a:spcPct val="107000"/>
                        </a:lnSpc>
                        <a:spcAft>
                          <a:spcPts val="0"/>
                        </a:spcAft>
                      </a:pPr>
                      <a:r>
                        <a:rPr lang="uk-UA" sz="1200" dirty="0">
                          <a:effectLst/>
                          <a:latin typeface="Times New Roman" panose="02020603050405020304" pitchFamily="18" charset="0"/>
                          <a:cs typeface="Times New Roman" panose="02020603050405020304" pitchFamily="18" charset="0"/>
                        </a:rPr>
                        <a:t> 4441 , 4412</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nSpc>
                          <a:spcPct val="107000"/>
                        </a:lnSpc>
                        <a:spcAft>
                          <a:spcPts val="0"/>
                        </a:spcAft>
                      </a:pPr>
                      <a:r>
                        <a:rPr lang="uk-UA" sz="1200" dirty="0">
                          <a:effectLst/>
                          <a:latin typeface="Times New Roman" panose="02020603050405020304" pitchFamily="18" charset="0"/>
                          <a:cs typeface="Times New Roman" panose="02020603050405020304" pitchFamily="18" charset="0"/>
                        </a:rPr>
                        <a:t>  353 , 1900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1539 , 7500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365 ,  0400   17 шт.</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tc>
                  <a:txBody>
                    <a:bodyPr/>
                    <a:lstStyle/>
                    <a:p>
                      <a:pPr algn="ctr">
                        <a:lnSpc>
                          <a:spcPct val="107000"/>
                        </a:lnSpc>
                        <a:spcAft>
                          <a:spcPts val="0"/>
                        </a:spcAft>
                      </a:pPr>
                      <a:r>
                        <a:rPr lang="uk-UA" sz="1200" dirty="0">
                          <a:effectLst/>
                          <a:latin typeface="Times New Roman" panose="02020603050405020304" pitchFamily="18" charset="0"/>
                          <a:cs typeface="Times New Roman" panose="02020603050405020304" pitchFamily="18" charset="0"/>
                        </a:rPr>
                        <a:t>3029, 6527</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998" marR="30998" marT="0" marB="0"/>
                </a:tc>
                <a:extLst>
                  <a:ext uri="{0D108BD9-81ED-4DB2-BD59-A6C34878D82A}">
                    <a16:rowId xmlns:a16="http://schemas.microsoft.com/office/drawing/2014/main" val="1203750246"/>
                  </a:ext>
                </a:extLst>
              </a:tr>
            </a:tbl>
          </a:graphicData>
        </a:graphic>
      </p:graphicFrame>
    </p:spTree>
    <p:extLst>
      <p:ext uri="{BB962C8B-B14F-4D97-AF65-F5344CB8AC3E}">
        <p14:creationId xmlns:p14="http://schemas.microsoft.com/office/powerpoint/2010/main" val="3138857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Объект 1">
            <a:extLst>
              <a:ext uri="{FF2B5EF4-FFF2-40B4-BE49-F238E27FC236}">
                <a16:creationId xmlns:a16="http://schemas.microsoft.com/office/drawing/2014/main" id="{93BCBB4A-E6D3-4ED1-AB8B-C8EED5636326}"/>
              </a:ext>
            </a:extLst>
          </p:cNvPr>
          <p:cNvGraphicFramePr>
            <a:graphicFrameLocks noGrp="1"/>
          </p:cNvGraphicFramePr>
          <p:nvPr>
            <p:ph idx="1"/>
            <p:extLst>
              <p:ext uri="{D42A27DB-BD31-4B8C-83A1-F6EECF244321}">
                <p14:modId xmlns:p14="http://schemas.microsoft.com/office/powerpoint/2010/main" val="342253078"/>
              </p:ext>
            </p:extLst>
          </p:nvPr>
        </p:nvGraphicFramePr>
        <p:xfrm>
          <a:off x="450101" y="49937"/>
          <a:ext cx="11291798" cy="6758126"/>
        </p:xfrm>
        <a:graphic>
          <a:graphicData uri="http://schemas.openxmlformats.org/drawingml/2006/table">
            <a:tbl>
              <a:tblPr firstRow="1" firstCol="1" bandRow="1">
                <a:tableStyleId>{5C22544A-7EE6-4342-B048-85BDC9FD1C3A}</a:tableStyleId>
              </a:tblPr>
              <a:tblGrid>
                <a:gridCol w="178113">
                  <a:extLst>
                    <a:ext uri="{9D8B030D-6E8A-4147-A177-3AD203B41FA5}">
                      <a16:colId xmlns:a16="http://schemas.microsoft.com/office/drawing/2014/main" val="82773718"/>
                    </a:ext>
                  </a:extLst>
                </a:gridCol>
                <a:gridCol w="1235051">
                  <a:extLst>
                    <a:ext uri="{9D8B030D-6E8A-4147-A177-3AD203B41FA5}">
                      <a16:colId xmlns:a16="http://schemas.microsoft.com/office/drawing/2014/main" val="2496892904"/>
                    </a:ext>
                  </a:extLst>
                </a:gridCol>
                <a:gridCol w="1823260">
                  <a:extLst>
                    <a:ext uri="{9D8B030D-6E8A-4147-A177-3AD203B41FA5}">
                      <a16:colId xmlns:a16="http://schemas.microsoft.com/office/drawing/2014/main" val="3186474462"/>
                    </a:ext>
                  </a:extLst>
                </a:gridCol>
                <a:gridCol w="936963">
                  <a:extLst>
                    <a:ext uri="{9D8B030D-6E8A-4147-A177-3AD203B41FA5}">
                      <a16:colId xmlns:a16="http://schemas.microsoft.com/office/drawing/2014/main" val="2231291260"/>
                    </a:ext>
                  </a:extLst>
                </a:gridCol>
                <a:gridCol w="1310957">
                  <a:extLst>
                    <a:ext uri="{9D8B030D-6E8A-4147-A177-3AD203B41FA5}">
                      <a16:colId xmlns:a16="http://schemas.microsoft.com/office/drawing/2014/main" val="2699271785"/>
                    </a:ext>
                  </a:extLst>
                </a:gridCol>
                <a:gridCol w="1003040">
                  <a:extLst>
                    <a:ext uri="{9D8B030D-6E8A-4147-A177-3AD203B41FA5}">
                      <a16:colId xmlns:a16="http://schemas.microsoft.com/office/drawing/2014/main" val="2589194088"/>
                    </a:ext>
                  </a:extLst>
                </a:gridCol>
                <a:gridCol w="878155">
                  <a:extLst>
                    <a:ext uri="{9D8B030D-6E8A-4147-A177-3AD203B41FA5}">
                      <a16:colId xmlns:a16="http://schemas.microsoft.com/office/drawing/2014/main" val="3806979289"/>
                    </a:ext>
                  </a:extLst>
                </a:gridCol>
                <a:gridCol w="878155">
                  <a:extLst>
                    <a:ext uri="{9D8B030D-6E8A-4147-A177-3AD203B41FA5}">
                      <a16:colId xmlns:a16="http://schemas.microsoft.com/office/drawing/2014/main" val="4101973274"/>
                    </a:ext>
                  </a:extLst>
                </a:gridCol>
                <a:gridCol w="878155">
                  <a:extLst>
                    <a:ext uri="{9D8B030D-6E8A-4147-A177-3AD203B41FA5}">
                      <a16:colId xmlns:a16="http://schemas.microsoft.com/office/drawing/2014/main" val="3635417201"/>
                    </a:ext>
                  </a:extLst>
                </a:gridCol>
                <a:gridCol w="878155">
                  <a:extLst>
                    <a:ext uri="{9D8B030D-6E8A-4147-A177-3AD203B41FA5}">
                      <a16:colId xmlns:a16="http://schemas.microsoft.com/office/drawing/2014/main" val="4082760499"/>
                    </a:ext>
                  </a:extLst>
                </a:gridCol>
                <a:gridCol w="1291794">
                  <a:extLst>
                    <a:ext uri="{9D8B030D-6E8A-4147-A177-3AD203B41FA5}">
                      <a16:colId xmlns:a16="http://schemas.microsoft.com/office/drawing/2014/main" val="2043676808"/>
                    </a:ext>
                  </a:extLst>
                </a:gridCol>
              </a:tblGrid>
              <a:tr h="3066473">
                <a:tc>
                  <a:txBody>
                    <a:bodyPr/>
                    <a:lstStyle/>
                    <a:p>
                      <a:pPr algn="l"/>
                      <a:endParaRPr lang="uk-UA" sz="1100">
                        <a:effectLst/>
                        <a:latin typeface="Calibri" panose="020F0502020204030204" pitchFamily="34"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000" dirty="0">
                          <a:effectLst/>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2860" marR="40005" indent="-6350" algn="l">
                        <a:lnSpc>
                          <a:spcPct val="112000"/>
                        </a:lnSpc>
                        <a:spcAft>
                          <a:spcPts val="190"/>
                        </a:spcAft>
                      </a:pPr>
                      <a:r>
                        <a:rPr lang="uk-UA" sz="1100" dirty="0">
                          <a:effectLst/>
                          <a:latin typeface="Times New Roman" panose="02020603050405020304" pitchFamily="18" charset="0"/>
                          <a:cs typeface="Times New Roman" panose="02020603050405020304" pitchFamily="18" charset="0"/>
                        </a:rPr>
                        <a:t>2.2. Запровадження внутрішніх правил регулювання земельних відносин, пов’язаних з наданням громадянам у користування або у власність земельних ділянок для будівництва і обслуговування житлового будинку, господарських будівель і споруд та ведення особистого селянського господарства на території </a:t>
                      </a:r>
                      <a:r>
                        <a:rPr lang="uk-UA" sz="1100" dirty="0" err="1">
                          <a:effectLst/>
                          <a:latin typeface="Times New Roman" panose="02020603050405020304" pitchFamily="18" charset="0"/>
                          <a:cs typeface="Times New Roman" panose="02020603050405020304" pitchFamily="18" charset="0"/>
                        </a:rPr>
                        <a:t>Ташанської</a:t>
                      </a:r>
                      <a:endParaRPr lang="uk-UA" sz="1100" dirty="0">
                        <a:effectLst/>
                        <a:latin typeface="Times New Roman" panose="02020603050405020304" pitchFamily="18" charset="0"/>
                        <a:cs typeface="Times New Roman" panose="02020603050405020304" pitchFamily="18" charset="0"/>
                      </a:endParaRPr>
                    </a:p>
                    <a:p>
                      <a:pPr marL="6350" indent="-6350" algn="l">
                        <a:lnSpc>
                          <a:spcPct val="106000"/>
                        </a:lnSpc>
                        <a:spcAft>
                          <a:spcPts val="0"/>
                        </a:spcAft>
                      </a:pPr>
                      <a:r>
                        <a:rPr lang="uk-UA" sz="1100" dirty="0">
                          <a:effectLst/>
                          <a:latin typeface="Times New Roman" panose="02020603050405020304" pitchFamily="18" charset="0"/>
                          <a:cs typeface="Times New Roman" panose="02020603050405020304" pitchFamily="18" charset="0"/>
                        </a:rPr>
                        <a:t> ОТГ </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dirty="0">
                          <a:effectLst/>
                          <a:latin typeface="Times New Roman" panose="02020603050405020304" pitchFamily="18" charset="0"/>
                          <a:cs typeface="Times New Roman" panose="02020603050405020304" pitchFamily="18" charset="0"/>
                        </a:rPr>
                        <a:t>2023-2025 роки </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22860" indent="-6350" algn="l">
                        <a:lnSpc>
                          <a:spcPct val="106000"/>
                        </a:lnSpc>
                        <a:spcAft>
                          <a:spcPts val="0"/>
                        </a:spcAft>
                      </a:pPr>
                      <a:r>
                        <a:rPr lang="uk-UA" sz="1100" dirty="0" err="1">
                          <a:effectLst/>
                          <a:latin typeface="Times New Roman" panose="02020603050405020304" pitchFamily="18" charset="0"/>
                          <a:cs typeface="Times New Roman" panose="02020603050405020304" pitchFamily="18" charset="0"/>
                        </a:rPr>
                        <a:t>Ташанська</a:t>
                      </a:r>
                      <a:r>
                        <a:rPr lang="uk-UA" sz="1100" dirty="0">
                          <a:effectLst/>
                          <a:latin typeface="Times New Roman" panose="02020603050405020304" pitchFamily="18" charset="0"/>
                          <a:cs typeface="Times New Roman" panose="02020603050405020304" pitchFamily="18" charset="0"/>
                        </a:rPr>
                        <a:t> сільська рада, земельний відділ </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dirty="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100" dirty="0" err="1">
                          <a:effectLst/>
                          <a:latin typeface="Times New Roman" panose="02020603050405020304" pitchFamily="18" charset="0"/>
                          <a:cs typeface="Times New Roman" panose="02020603050405020304" pitchFamily="18" charset="0"/>
                        </a:rPr>
                        <a:t>Ташанської</a:t>
                      </a:r>
                      <a:r>
                        <a:rPr lang="uk-UA" sz="1100" dirty="0">
                          <a:effectLst/>
                          <a:latin typeface="Times New Roman" panose="02020603050405020304" pitchFamily="18" charset="0"/>
                          <a:cs typeface="Times New Roman" panose="02020603050405020304" pitchFamily="18" charset="0"/>
                        </a:rPr>
                        <a:t> сільської ради </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dirty="0">
                          <a:effectLst/>
                          <a:latin typeface="Times New Roman" panose="02020603050405020304" pitchFamily="18" charset="0"/>
                          <a:cs typeface="Times New Roman" panose="02020603050405020304" pitchFamily="18" charset="0"/>
                        </a:rPr>
                        <a:t> Не потребує фінансування</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dirty="0">
                          <a:effectLst/>
                          <a:latin typeface="Times New Roman" panose="02020603050405020304" pitchFamily="18" charset="0"/>
                          <a:cs typeface="Times New Roman" panose="02020603050405020304" pitchFamily="18" charset="0"/>
                        </a:rPr>
                        <a:t> Не потребує фінансування</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dirty="0">
                          <a:effectLst/>
                          <a:latin typeface="Times New Roman" panose="02020603050405020304" pitchFamily="18" charset="0"/>
                          <a:cs typeface="Times New Roman" panose="02020603050405020304" pitchFamily="18" charset="0"/>
                        </a:rPr>
                        <a:t> Не потребує фінансування</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dirty="0">
                          <a:effectLst/>
                          <a:latin typeface="Times New Roman" panose="02020603050405020304" pitchFamily="18" charset="0"/>
                          <a:cs typeface="Times New Roman" panose="02020603050405020304" pitchFamily="18" charset="0"/>
                        </a:rPr>
                        <a:t> Не потребує фінансування</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dirty="0">
                          <a:effectLst/>
                          <a:latin typeface="Times New Roman" panose="02020603050405020304" pitchFamily="18" charset="0"/>
                          <a:cs typeface="Times New Roman" panose="02020603050405020304" pitchFamily="18" charset="0"/>
                        </a:rPr>
                        <a:t>Впорядкованість роботи щодо вирішення земельних питань </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extLst>
                  <a:ext uri="{0D108BD9-81ED-4DB2-BD59-A6C34878D82A}">
                    <a16:rowId xmlns:a16="http://schemas.microsoft.com/office/drawing/2014/main" val="3781168829"/>
                  </a:ext>
                </a:extLst>
              </a:tr>
              <a:tr h="924461">
                <a:tc>
                  <a:txBody>
                    <a:bodyPr/>
                    <a:lstStyle/>
                    <a:p>
                      <a:pPr marL="3175"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2860" marR="188595" indent="-6350" algn="just">
                        <a:lnSpc>
                          <a:spcPct val="106000"/>
                        </a:lnSpc>
                        <a:spcAft>
                          <a:spcPts val="0"/>
                        </a:spcAft>
                      </a:pPr>
                      <a:r>
                        <a:rPr lang="uk-UA" sz="1100" dirty="0">
                          <a:effectLst/>
                          <a:latin typeface="Times New Roman" panose="02020603050405020304" pitchFamily="18" charset="0"/>
                          <a:cs typeface="Times New Roman" panose="02020603050405020304" pitchFamily="18" charset="0"/>
                        </a:rPr>
                        <a:t>2.3. Упорядкування назв вулиць та нумерації будинків у населених пунктах </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a:effectLst/>
                          <a:latin typeface="Times New Roman" panose="02020603050405020304" pitchFamily="18" charset="0"/>
                          <a:cs typeface="Times New Roman" panose="02020603050405020304" pitchFamily="18" charset="0"/>
                        </a:rPr>
                        <a:t>2023-2025 роки </a:t>
                      </a:r>
                      <a:endPar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22860" indent="-6350" algn="l">
                        <a:lnSpc>
                          <a:spcPct val="106000"/>
                        </a:lnSpc>
                        <a:spcAft>
                          <a:spcPts val="0"/>
                        </a:spcAft>
                      </a:pPr>
                      <a:r>
                        <a:rPr lang="uk-UA" sz="1100">
                          <a:effectLst/>
                          <a:latin typeface="Times New Roman" panose="02020603050405020304" pitchFamily="18" charset="0"/>
                          <a:cs typeface="Times New Roman" panose="02020603050405020304" pitchFamily="18" charset="0"/>
                        </a:rPr>
                        <a:t>Ташанська сільська рада, земельний відділ </a:t>
                      </a:r>
                      <a:endPar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100">
                          <a:effectLst/>
                          <a:latin typeface="Times New Roman" panose="02020603050405020304" pitchFamily="18" charset="0"/>
                          <a:cs typeface="Times New Roman" panose="02020603050405020304" pitchFamily="18" charset="0"/>
                        </a:rPr>
                        <a:t>Ташанської сільської ради </a:t>
                      </a:r>
                      <a:endPar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a:effectLst/>
                          <a:latin typeface="Times New Roman" panose="02020603050405020304" pitchFamily="18" charset="0"/>
                          <a:cs typeface="Times New Roman" panose="02020603050405020304" pitchFamily="18" charset="0"/>
                        </a:rPr>
                        <a:t> Не потребує фінансування</a:t>
                      </a:r>
                      <a:endPar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a:effectLst/>
                          <a:latin typeface="Times New Roman" panose="02020603050405020304" pitchFamily="18" charset="0"/>
                          <a:cs typeface="Times New Roman" panose="02020603050405020304" pitchFamily="18" charset="0"/>
                        </a:rPr>
                        <a:t> Не потребує фінансування</a:t>
                      </a:r>
                      <a:endPar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dirty="0">
                          <a:effectLst/>
                          <a:latin typeface="Times New Roman" panose="02020603050405020304" pitchFamily="18" charset="0"/>
                          <a:cs typeface="Times New Roman" panose="02020603050405020304" pitchFamily="18" charset="0"/>
                        </a:rPr>
                        <a:t> Не потребує фінансування</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dirty="0">
                          <a:effectLst/>
                          <a:latin typeface="Times New Roman" panose="02020603050405020304" pitchFamily="18" charset="0"/>
                          <a:cs typeface="Times New Roman" panose="02020603050405020304" pitchFamily="18" charset="0"/>
                        </a:rPr>
                        <a:t> Не потребує фінансування</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dirty="0">
                          <a:effectLst/>
                          <a:latin typeface="Times New Roman" panose="02020603050405020304" pitchFamily="18" charset="0"/>
                          <a:cs typeface="Times New Roman" panose="02020603050405020304" pitchFamily="18" charset="0"/>
                        </a:rPr>
                        <a:t>Впорядкування територій населених пунктів </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extLst>
                  <a:ext uri="{0D108BD9-81ED-4DB2-BD59-A6C34878D82A}">
                    <a16:rowId xmlns:a16="http://schemas.microsoft.com/office/drawing/2014/main" val="1489579969"/>
                  </a:ext>
                </a:extLst>
              </a:tr>
              <a:tr h="1791855">
                <a:tc>
                  <a:txBody>
                    <a:bodyPr/>
                    <a:lstStyle/>
                    <a:p>
                      <a:pPr marL="3175"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2860" indent="-6350" algn="l">
                        <a:lnSpc>
                          <a:spcPct val="106000"/>
                        </a:lnSpc>
                        <a:spcAft>
                          <a:spcPts val="0"/>
                        </a:spcAft>
                      </a:pPr>
                      <a:r>
                        <a:rPr lang="uk-UA" sz="1100" dirty="0">
                          <a:effectLst/>
                          <a:latin typeface="Times New Roman" panose="02020603050405020304" pitchFamily="18" charset="0"/>
                          <a:cs typeface="Times New Roman" panose="02020603050405020304" pitchFamily="18" charset="0"/>
                        </a:rPr>
                        <a:t>2.4. Створення та відновлення полезахисних лісових смуг, захисних лісових насаджень на землях сільськогосподарського призначення навколо виробничих об’єктів , у ярах, балках, уздовж берегів  </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a:effectLst/>
                          <a:latin typeface="Times New Roman" panose="02020603050405020304" pitchFamily="18" charset="0"/>
                          <a:cs typeface="Times New Roman" panose="02020603050405020304" pitchFamily="18" charset="0"/>
                        </a:rPr>
                        <a:t>2023-2025 роки </a:t>
                      </a:r>
                      <a:endPar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22860" indent="-6350" algn="l">
                        <a:lnSpc>
                          <a:spcPct val="106000"/>
                        </a:lnSpc>
                        <a:spcAft>
                          <a:spcPts val="0"/>
                        </a:spcAft>
                      </a:pPr>
                      <a:r>
                        <a:rPr lang="uk-UA" sz="1100">
                          <a:effectLst/>
                          <a:latin typeface="Times New Roman" panose="02020603050405020304" pitchFamily="18" charset="0"/>
                          <a:cs typeface="Times New Roman" panose="02020603050405020304" pitchFamily="18" charset="0"/>
                        </a:rPr>
                        <a:t>Ташанська сільська рада, земельний відділ </a:t>
                      </a:r>
                      <a:endPar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10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100">
                          <a:effectLst/>
                          <a:latin typeface="Times New Roman" panose="02020603050405020304" pitchFamily="18" charset="0"/>
                          <a:cs typeface="Times New Roman" panose="02020603050405020304" pitchFamily="18" charset="0"/>
                        </a:rPr>
                        <a:t>Ташанської сільської ради </a:t>
                      </a:r>
                      <a:endPar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100">
                          <a:effectLst/>
                          <a:latin typeface="Times New Roman" panose="02020603050405020304" pitchFamily="18" charset="0"/>
                          <a:cs typeface="Times New Roman" panose="02020603050405020304" pitchFamily="18" charset="0"/>
                        </a:rPr>
                        <a:t>3000,00</a:t>
                      </a:r>
                      <a:endPar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100">
                          <a:effectLst/>
                          <a:latin typeface="Times New Roman" panose="02020603050405020304" pitchFamily="18" charset="0"/>
                          <a:cs typeface="Times New Roman" panose="02020603050405020304" pitchFamily="18" charset="0"/>
                        </a:rPr>
                        <a:t>1000,00</a:t>
                      </a:r>
                      <a:endPar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100">
                          <a:effectLst/>
                          <a:latin typeface="Times New Roman" panose="02020603050405020304" pitchFamily="18" charset="0"/>
                          <a:cs typeface="Times New Roman" panose="02020603050405020304" pitchFamily="18" charset="0"/>
                        </a:rPr>
                        <a:t>1000,00</a:t>
                      </a:r>
                      <a:endPar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100" dirty="0">
                          <a:effectLst/>
                          <a:latin typeface="Times New Roman" panose="02020603050405020304" pitchFamily="18" charset="0"/>
                          <a:cs typeface="Times New Roman" panose="02020603050405020304" pitchFamily="18" charset="0"/>
                        </a:rPr>
                        <a:t>1000,00</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100" dirty="0">
                          <a:effectLst/>
                          <a:latin typeface="Times New Roman" panose="02020603050405020304" pitchFamily="18" charset="0"/>
                          <a:cs typeface="Times New Roman" panose="02020603050405020304" pitchFamily="18" charset="0"/>
                        </a:rPr>
                        <a:t> </a:t>
                      </a:r>
                      <a:endParaRPr lang="uk-UA"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extLst>
                  <a:ext uri="{0D108BD9-81ED-4DB2-BD59-A6C34878D82A}">
                    <a16:rowId xmlns:a16="http://schemas.microsoft.com/office/drawing/2014/main" val="2600438192"/>
                  </a:ext>
                </a:extLst>
              </a:tr>
              <a:tr h="975337">
                <a:tc>
                  <a:txBody>
                    <a:bodyPr/>
                    <a:lstStyle/>
                    <a:p>
                      <a:pPr marL="3175"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2860" marR="321945" indent="-6350" algn="just">
                        <a:lnSpc>
                          <a:spcPct val="106000"/>
                        </a:lnSpc>
                        <a:spcAft>
                          <a:spcPts val="0"/>
                        </a:spcAft>
                      </a:pPr>
                      <a:r>
                        <a:rPr lang="uk-UA" sz="1200" dirty="0">
                          <a:effectLst/>
                          <a:latin typeface="Times New Roman" panose="02020603050405020304" pitchFamily="18" charset="0"/>
                          <a:cs typeface="Times New Roman" panose="02020603050405020304" pitchFamily="18" charset="0"/>
                        </a:rPr>
                        <a:t>2.5.Проведення рекультивації порушених земель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2023-2025 роки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2540" marR="2286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Ташанська сільська рада, земельний відділ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200">
                          <a:effectLst/>
                          <a:latin typeface="Times New Roman" panose="02020603050405020304" pitchFamily="18" charset="0"/>
                          <a:cs typeface="Times New Roman" panose="02020603050405020304" pitchFamily="18" charset="0"/>
                        </a:rPr>
                        <a:t>Ташанської сільської ради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600,00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200,00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200,00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ctr">
                        <a:lnSpc>
                          <a:spcPct val="106000"/>
                        </a:lnSpc>
                        <a:spcAft>
                          <a:spcPts val="0"/>
                        </a:spcAft>
                      </a:pPr>
                      <a:r>
                        <a:rPr lang="uk-UA" sz="1200">
                          <a:effectLst/>
                          <a:latin typeface="Times New Roman" panose="02020603050405020304" pitchFamily="18" charset="0"/>
                          <a:cs typeface="Times New Roman" panose="02020603050405020304" pitchFamily="18" charset="0"/>
                        </a:rPr>
                        <a:t>200,00</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tc>
                  <a:txBody>
                    <a:bodyPr/>
                    <a:lstStyle/>
                    <a:p>
                      <a:pPr marL="6350" indent="-6350" algn="l">
                        <a:lnSpc>
                          <a:spcPct val="106000"/>
                        </a:lnSpc>
                        <a:spcAft>
                          <a:spcPts val="0"/>
                        </a:spcAft>
                      </a:pPr>
                      <a:r>
                        <a:rPr lang="uk-UA" sz="1200" dirty="0">
                          <a:effectLst/>
                          <a:latin typeface="Times New Roman" panose="02020603050405020304" pitchFamily="18" charset="0"/>
                          <a:cs typeface="Times New Roman" panose="02020603050405020304" pitchFamily="18" charset="0"/>
                        </a:rPr>
                        <a:t>Відновлення земель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4290" marT="3810" marB="0"/>
                </a:tc>
                <a:extLst>
                  <a:ext uri="{0D108BD9-81ED-4DB2-BD59-A6C34878D82A}">
                    <a16:rowId xmlns:a16="http://schemas.microsoft.com/office/drawing/2014/main" val="76069945"/>
                  </a:ext>
                </a:extLst>
              </a:tr>
            </a:tbl>
          </a:graphicData>
        </a:graphic>
      </p:graphicFrame>
    </p:spTree>
    <p:extLst>
      <p:ext uri="{BB962C8B-B14F-4D97-AF65-F5344CB8AC3E}">
        <p14:creationId xmlns:p14="http://schemas.microsoft.com/office/powerpoint/2010/main" val="353398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0"/>
            <a:ext cx="12192000" cy="6858000"/>
          </a:xfrm>
          <a:prstGeom prst="rect">
            <a:avLst/>
          </a:prstGeom>
        </p:spPr>
      </p:pic>
      <p:sp>
        <p:nvSpPr>
          <p:cNvPr id="13" name="Заголовок 12">
            <a:extLst>
              <a:ext uri="{FF2B5EF4-FFF2-40B4-BE49-F238E27FC236}">
                <a16:creationId xmlns:a16="http://schemas.microsoft.com/office/drawing/2014/main" id="{305055E1-0018-47E7-9ACF-8C1EF9AF9B07}"/>
              </a:ext>
            </a:extLst>
          </p:cNvPr>
          <p:cNvSpPr>
            <a:spLocks noGrp="1"/>
          </p:cNvSpPr>
          <p:nvPr>
            <p:ph type="title"/>
          </p:nvPr>
        </p:nvSpPr>
        <p:spPr/>
        <p:txBody>
          <a:bodyPr/>
          <a:lstStyle/>
          <a:p>
            <a:endParaRPr lang="uk-UA"/>
          </a:p>
        </p:txBody>
      </p:sp>
      <p:sp>
        <p:nvSpPr>
          <p:cNvPr id="6" name="Объект 5">
            <a:extLst>
              <a:ext uri="{FF2B5EF4-FFF2-40B4-BE49-F238E27FC236}">
                <a16:creationId xmlns:a16="http://schemas.microsoft.com/office/drawing/2014/main" id="{4AD32CEE-B5EB-4CC2-A880-7D6903D2CB33}"/>
              </a:ext>
            </a:extLst>
          </p:cNvPr>
          <p:cNvSpPr>
            <a:spLocks noGrp="1"/>
          </p:cNvSpPr>
          <p:nvPr>
            <p:ph type="body" sz="half" idx="2"/>
          </p:nvPr>
        </p:nvSpPr>
        <p:spPr>
          <a:xfrm>
            <a:off x="839788" y="2057400"/>
            <a:ext cx="10482030" cy="3811588"/>
          </a:xfrm>
        </p:spPr>
        <p:txBody>
          <a:bodyPr>
            <a:normAutofit lnSpcReduction="10000"/>
          </a:bodyPr>
          <a:lstStyle/>
          <a:p>
            <a:endParaRPr lang="uk-UA" b="1" dirty="0"/>
          </a:p>
          <a:p>
            <a:pPr marL="0" indent="0">
              <a:buNone/>
            </a:pPr>
            <a:endParaRPr lang="uk-UA" b="1" dirty="0"/>
          </a:p>
          <a:p>
            <a:pPr marL="0" indent="0">
              <a:buNone/>
            </a:pPr>
            <a:endParaRPr lang="uk-UA" b="1" dirty="0"/>
          </a:p>
          <a:p>
            <a:pPr marL="0" indent="0">
              <a:buNone/>
            </a:pPr>
            <a:endParaRPr lang="uk-UA" sz="2400" b="1" dirty="0">
              <a:latin typeface="Times New Roman" panose="02020603050405020304" pitchFamily="18" charset="0"/>
              <a:cs typeface="Times New Roman" panose="02020603050405020304" pitchFamily="18" charset="0"/>
            </a:endParaRPr>
          </a:p>
          <a:p>
            <a:pPr marL="0" indent="0">
              <a:buNone/>
            </a:pPr>
            <a:endParaRPr lang="uk-UA" sz="2400" b="1" dirty="0">
              <a:latin typeface="Times New Roman" panose="02020603050405020304" pitchFamily="18" charset="0"/>
              <a:cs typeface="Times New Roman" panose="02020603050405020304" pitchFamily="18" charset="0"/>
            </a:endParaRPr>
          </a:p>
          <a:p>
            <a:pPr marL="0" indent="0">
              <a:buNone/>
            </a:pPr>
            <a:endParaRPr lang="uk-UA" sz="2400" b="1" dirty="0">
              <a:latin typeface="Times New Roman" panose="02020603050405020304" pitchFamily="18" charset="0"/>
              <a:cs typeface="Times New Roman" panose="02020603050405020304" pitchFamily="18" charset="0"/>
            </a:endParaRPr>
          </a:p>
          <a:p>
            <a:pPr marL="0" indent="0">
              <a:buNone/>
            </a:pPr>
            <a:r>
              <a:rPr lang="uk-UA" sz="2400" b="1" dirty="0">
                <a:latin typeface="Times New Roman" panose="02020603050405020304" pitchFamily="18" charset="0"/>
                <a:cs typeface="Times New Roman" panose="02020603050405020304" pitchFamily="18" charset="0"/>
              </a:rPr>
              <a:t>В  даний час  іде  розробка містобудівної документації ( Генеральні плани сіл Дениси , Шевченкове , Виповзки  та планів зонування ( у складі кожного генерального плану) .</a:t>
            </a:r>
            <a:endParaRPr lang="uk-UA" sz="2400" dirty="0">
              <a:latin typeface="Times New Roman" panose="02020603050405020304" pitchFamily="18" charset="0"/>
              <a:cs typeface="Times New Roman" panose="02020603050405020304" pitchFamily="18" charset="0"/>
            </a:endParaRPr>
          </a:p>
          <a:p>
            <a:pPr marL="0" indent="0">
              <a:buNone/>
            </a:pPr>
            <a:r>
              <a:rPr lang="uk-UA" sz="2400" b="1" dirty="0">
                <a:latin typeface="Times New Roman" panose="02020603050405020304" pitchFamily="18" charset="0"/>
                <a:cs typeface="Times New Roman" panose="02020603050405020304" pitchFamily="18" charset="0"/>
              </a:rPr>
              <a:t> </a:t>
            </a:r>
            <a:endParaRPr lang="uk-UA" sz="2400" dirty="0">
              <a:latin typeface="Times New Roman" panose="02020603050405020304" pitchFamily="18" charset="0"/>
              <a:cs typeface="Times New Roman" panose="02020603050405020304" pitchFamily="18" charset="0"/>
            </a:endParaRPr>
          </a:p>
          <a:p>
            <a:endParaRPr lang="uk-UA" dirty="0"/>
          </a:p>
        </p:txBody>
      </p:sp>
      <p:graphicFrame>
        <p:nvGraphicFramePr>
          <p:cNvPr id="7" name="Таблица 6">
            <a:extLst>
              <a:ext uri="{FF2B5EF4-FFF2-40B4-BE49-F238E27FC236}">
                <a16:creationId xmlns:a16="http://schemas.microsoft.com/office/drawing/2014/main" id="{52F16362-CBA4-4150-9382-F4A2E0FD08FD}"/>
              </a:ext>
            </a:extLst>
          </p:cNvPr>
          <p:cNvGraphicFramePr>
            <a:graphicFrameLocks noGrp="1"/>
          </p:cNvGraphicFramePr>
          <p:nvPr>
            <p:extLst>
              <p:ext uri="{D42A27DB-BD31-4B8C-83A1-F6EECF244321}">
                <p14:modId xmlns:p14="http://schemas.microsoft.com/office/powerpoint/2010/main" val="174480591"/>
              </p:ext>
            </p:extLst>
          </p:nvPr>
        </p:nvGraphicFramePr>
        <p:xfrm>
          <a:off x="839788" y="457200"/>
          <a:ext cx="10482030" cy="3585680"/>
        </p:xfrm>
        <a:graphic>
          <a:graphicData uri="http://schemas.openxmlformats.org/drawingml/2006/table">
            <a:tbl>
              <a:tblPr firstRow="1" firstCol="1" bandRow="1">
                <a:tableStyleId>{5C22544A-7EE6-4342-B048-85BDC9FD1C3A}</a:tableStyleId>
              </a:tblPr>
              <a:tblGrid>
                <a:gridCol w="190148">
                  <a:extLst>
                    <a:ext uri="{9D8B030D-6E8A-4147-A177-3AD203B41FA5}">
                      <a16:colId xmlns:a16="http://schemas.microsoft.com/office/drawing/2014/main" val="3720274803"/>
                    </a:ext>
                  </a:extLst>
                </a:gridCol>
                <a:gridCol w="1424879">
                  <a:extLst>
                    <a:ext uri="{9D8B030D-6E8A-4147-A177-3AD203B41FA5}">
                      <a16:colId xmlns:a16="http://schemas.microsoft.com/office/drawing/2014/main" val="4200746025"/>
                    </a:ext>
                  </a:extLst>
                </a:gridCol>
                <a:gridCol w="1389303">
                  <a:extLst>
                    <a:ext uri="{9D8B030D-6E8A-4147-A177-3AD203B41FA5}">
                      <a16:colId xmlns:a16="http://schemas.microsoft.com/office/drawing/2014/main" val="1846799798"/>
                    </a:ext>
                  </a:extLst>
                </a:gridCol>
                <a:gridCol w="869771">
                  <a:extLst>
                    <a:ext uri="{9D8B030D-6E8A-4147-A177-3AD203B41FA5}">
                      <a16:colId xmlns:a16="http://schemas.microsoft.com/office/drawing/2014/main" val="1635978688"/>
                    </a:ext>
                  </a:extLst>
                </a:gridCol>
                <a:gridCol w="1216944">
                  <a:extLst>
                    <a:ext uri="{9D8B030D-6E8A-4147-A177-3AD203B41FA5}">
                      <a16:colId xmlns:a16="http://schemas.microsoft.com/office/drawing/2014/main" val="2665998985"/>
                    </a:ext>
                  </a:extLst>
                </a:gridCol>
                <a:gridCol w="931109">
                  <a:extLst>
                    <a:ext uri="{9D8B030D-6E8A-4147-A177-3AD203B41FA5}">
                      <a16:colId xmlns:a16="http://schemas.microsoft.com/office/drawing/2014/main" val="4248368835"/>
                    </a:ext>
                  </a:extLst>
                </a:gridCol>
                <a:gridCol w="815180">
                  <a:extLst>
                    <a:ext uri="{9D8B030D-6E8A-4147-A177-3AD203B41FA5}">
                      <a16:colId xmlns:a16="http://schemas.microsoft.com/office/drawing/2014/main" val="3847842545"/>
                    </a:ext>
                  </a:extLst>
                </a:gridCol>
                <a:gridCol w="815180">
                  <a:extLst>
                    <a:ext uri="{9D8B030D-6E8A-4147-A177-3AD203B41FA5}">
                      <a16:colId xmlns:a16="http://schemas.microsoft.com/office/drawing/2014/main" val="529446798"/>
                    </a:ext>
                  </a:extLst>
                </a:gridCol>
                <a:gridCol w="815180">
                  <a:extLst>
                    <a:ext uri="{9D8B030D-6E8A-4147-A177-3AD203B41FA5}">
                      <a16:colId xmlns:a16="http://schemas.microsoft.com/office/drawing/2014/main" val="3736254257"/>
                    </a:ext>
                  </a:extLst>
                </a:gridCol>
                <a:gridCol w="815180">
                  <a:extLst>
                    <a:ext uri="{9D8B030D-6E8A-4147-A177-3AD203B41FA5}">
                      <a16:colId xmlns:a16="http://schemas.microsoft.com/office/drawing/2014/main" val="4270093445"/>
                    </a:ext>
                  </a:extLst>
                </a:gridCol>
                <a:gridCol w="1199156">
                  <a:extLst>
                    <a:ext uri="{9D8B030D-6E8A-4147-A177-3AD203B41FA5}">
                      <a16:colId xmlns:a16="http://schemas.microsoft.com/office/drawing/2014/main" val="2970609021"/>
                    </a:ext>
                  </a:extLst>
                </a:gridCol>
              </a:tblGrid>
              <a:tr h="1015965">
                <a:tc>
                  <a:txBody>
                    <a:bodyPr/>
                    <a:lstStyle/>
                    <a:p>
                      <a:pPr marL="3175"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l">
                        <a:lnSpc>
                          <a:spcPct val="106000"/>
                        </a:lnSpc>
                        <a:spcAft>
                          <a:spcPts val="0"/>
                        </a:spcAft>
                      </a:pPr>
                      <a:r>
                        <a:rPr lang="uk-UA" sz="1000" dirty="0">
                          <a:effectLst/>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22860" indent="-6350" algn="l">
                        <a:lnSpc>
                          <a:spcPct val="106000"/>
                        </a:lnSpc>
                        <a:spcAft>
                          <a:spcPts val="0"/>
                        </a:spcAft>
                      </a:pPr>
                      <a:r>
                        <a:rPr lang="uk-UA" sz="1400" dirty="0">
                          <a:effectLst/>
                          <a:latin typeface="Times New Roman" panose="02020603050405020304" pitchFamily="18" charset="0"/>
                          <a:cs typeface="Times New Roman" panose="02020603050405020304" pitchFamily="18" charset="0"/>
                        </a:rPr>
                        <a:t>2.6. Оновлення </a:t>
                      </a:r>
                    </a:p>
                    <a:p>
                      <a:pPr marL="22860" marR="55245" indent="-6350" algn="just">
                        <a:lnSpc>
                          <a:spcPct val="106000"/>
                        </a:lnSpc>
                        <a:spcAft>
                          <a:spcPts val="0"/>
                        </a:spcAft>
                      </a:pPr>
                      <a:r>
                        <a:rPr lang="uk-UA" sz="1400" dirty="0">
                          <a:effectLst/>
                          <a:latin typeface="Times New Roman" panose="02020603050405020304" pitchFamily="18" charset="0"/>
                          <a:cs typeface="Times New Roman" panose="02020603050405020304" pitchFamily="18" charset="0"/>
                        </a:rPr>
                        <a:t>нормативно – грошової оцінки земель в межах населених пунктів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l">
                        <a:lnSpc>
                          <a:spcPct val="106000"/>
                        </a:lnSpc>
                        <a:spcAft>
                          <a:spcPts val="0"/>
                        </a:spcAft>
                      </a:pPr>
                      <a:r>
                        <a:rPr lang="uk-UA" sz="1400" dirty="0">
                          <a:effectLst/>
                          <a:latin typeface="Times New Roman" panose="02020603050405020304" pitchFamily="18" charset="0"/>
                          <a:cs typeface="Times New Roman" panose="02020603050405020304" pitchFamily="18" charset="0"/>
                        </a:rPr>
                        <a:t>2023-2025 </a:t>
                      </a:r>
                    </a:p>
                    <a:p>
                      <a:pPr marL="6350" indent="-6350" algn="l">
                        <a:lnSpc>
                          <a:spcPct val="106000"/>
                        </a:lnSpc>
                        <a:spcAft>
                          <a:spcPts val="0"/>
                        </a:spcAft>
                      </a:pPr>
                      <a:r>
                        <a:rPr lang="uk-UA" sz="1400" dirty="0">
                          <a:effectLst/>
                          <a:latin typeface="Times New Roman" panose="02020603050405020304" pitchFamily="18" charset="0"/>
                          <a:cs typeface="Times New Roman" panose="02020603050405020304" pitchFamily="18" charset="0"/>
                        </a:rPr>
                        <a:t>роки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2540" indent="-6350" algn="l">
                        <a:lnSpc>
                          <a:spcPct val="106000"/>
                        </a:lnSpc>
                        <a:spcAft>
                          <a:spcPts val="0"/>
                        </a:spcAft>
                      </a:pPr>
                      <a:r>
                        <a:rPr lang="uk-UA" sz="1400" dirty="0" err="1">
                          <a:effectLst/>
                          <a:latin typeface="Times New Roman" panose="02020603050405020304" pitchFamily="18" charset="0"/>
                          <a:cs typeface="Times New Roman" panose="02020603050405020304" pitchFamily="18" charset="0"/>
                        </a:rPr>
                        <a:t>Ташанська</a:t>
                      </a:r>
                      <a:r>
                        <a:rPr lang="uk-UA" sz="1400" dirty="0">
                          <a:effectLst/>
                          <a:latin typeface="Times New Roman" panose="02020603050405020304" pitchFamily="18" charset="0"/>
                          <a:cs typeface="Times New Roman" panose="02020603050405020304" pitchFamily="18" charset="0"/>
                        </a:rPr>
                        <a:t> </a:t>
                      </a:r>
                    </a:p>
                    <a:p>
                      <a:pPr marL="2540" marR="24130" indent="-6350" algn="l">
                        <a:lnSpc>
                          <a:spcPct val="106000"/>
                        </a:lnSpc>
                        <a:spcAft>
                          <a:spcPts val="0"/>
                        </a:spcAft>
                      </a:pPr>
                      <a:r>
                        <a:rPr lang="uk-UA" sz="1400" dirty="0">
                          <a:effectLst/>
                          <a:latin typeface="Times New Roman" panose="02020603050405020304" pitchFamily="18" charset="0"/>
                          <a:cs typeface="Times New Roman" panose="02020603050405020304" pitchFamily="18" charset="0"/>
                        </a:rPr>
                        <a:t>сільська рада, земельний відділ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l">
                        <a:lnSpc>
                          <a:spcPct val="106000"/>
                        </a:lnSpc>
                        <a:spcAft>
                          <a:spcPts val="0"/>
                        </a:spcAft>
                      </a:pPr>
                      <a:r>
                        <a:rPr lang="uk-UA" sz="1400" dirty="0">
                          <a:effectLst/>
                          <a:latin typeface="Times New Roman" panose="02020603050405020304" pitchFamily="18" charset="0"/>
                          <a:cs typeface="Times New Roman" panose="02020603050405020304" pitchFamily="18" charset="0"/>
                        </a:rPr>
                        <a:t>Бюджет </a:t>
                      </a:r>
                    </a:p>
                    <a:p>
                      <a:pPr marL="6350" indent="-6350" algn="l">
                        <a:lnSpc>
                          <a:spcPct val="106000"/>
                        </a:lnSpc>
                        <a:spcAft>
                          <a:spcPts val="0"/>
                        </a:spcAft>
                      </a:pPr>
                      <a:r>
                        <a:rPr lang="uk-UA" sz="1400" dirty="0" err="1">
                          <a:effectLst/>
                          <a:latin typeface="Times New Roman" panose="02020603050405020304" pitchFamily="18" charset="0"/>
                          <a:cs typeface="Times New Roman" panose="02020603050405020304" pitchFamily="18" charset="0"/>
                        </a:rPr>
                        <a:t>Ташанської</a:t>
                      </a:r>
                      <a:r>
                        <a:rPr lang="uk-UA" sz="1400" dirty="0">
                          <a:effectLst/>
                          <a:latin typeface="Times New Roman" panose="02020603050405020304" pitchFamily="18" charset="0"/>
                          <a:cs typeface="Times New Roman" panose="02020603050405020304" pitchFamily="18" charset="0"/>
                        </a:rPr>
                        <a:t> сільської ради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dirty="0">
                          <a:effectLst/>
                          <a:latin typeface="Times New Roman" panose="02020603050405020304" pitchFamily="18" charset="0"/>
                          <a:cs typeface="Times New Roman" panose="02020603050405020304" pitchFamily="18" charset="0"/>
                        </a:rPr>
                        <a:t>1500,00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dirty="0">
                          <a:effectLst/>
                          <a:latin typeface="Times New Roman" panose="02020603050405020304" pitchFamily="18" charset="0"/>
                          <a:cs typeface="Times New Roman" panose="02020603050405020304" pitchFamily="18" charset="0"/>
                        </a:rPr>
                        <a:t>500,00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dirty="0">
                          <a:effectLst/>
                          <a:latin typeface="Times New Roman" panose="02020603050405020304" pitchFamily="18" charset="0"/>
                          <a:cs typeface="Times New Roman" panose="02020603050405020304" pitchFamily="18" charset="0"/>
                        </a:rPr>
                        <a:t>500,00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dirty="0">
                          <a:effectLst/>
                          <a:latin typeface="Times New Roman" panose="02020603050405020304" pitchFamily="18" charset="0"/>
                          <a:cs typeface="Times New Roman" panose="02020603050405020304" pitchFamily="18" charset="0"/>
                        </a:rPr>
                        <a:t>500,00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l">
                        <a:lnSpc>
                          <a:spcPct val="106000"/>
                        </a:lnSpc>
                        <a:spcAft>
                          <a:spcPts val="0"/>
                        </a:spcAft>
                      </a:pPr>
                      <a:r>
                        <a:rPr lang="uk-UA" sz="1400">
                          <a:effectLst/>
                          <a:latin typeface="Times New Roman" panose="02020603050405020304" pitchFamily="18" charset="0"/>
                          <a:cs typeface="Times New Roman" panose="02020603050405020304" pitchFamily="18" charset="0"/>
                        </a:rPr>
                        <a:t>Збільшення </a:t>
                      </a:r>
                    </a:p>
                    <a:p>
                      <a:pPr marL="6350" indent="-6350" algn="l">
                        <a:lnSpc>
                          <a:spcPct val="106000"/>
                        </a:lnSpc>
                        <a:spcAft>
                          <a:spcPts val="0"/>
                        </a:spcAft>
                      </a:pPr>
                      <a:r>
                        <a:rPr lang="uk-UA" sz="1400">
                          <a:effectLst/>
                          <a:latin typeface="Times New Roman" panose="02020603050405020304" pitchFamily="18" charset="0"/>
                          <a:cs typeface="Times New Roman" panose="02020603050405020304" pitchFamily="18" charset="0"/>
                        </a:rPr>
                        <a:t>надходжень коштів до місцевого бюджету  </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extLst>
                  <a:ext uri="{0D108BD9-81ED-4DB2-BD59-A6C34878D82A}">
                    <a16:rowId xmlns:a16="http://schemas.microsoft.com/office/drawing/2014/main" val="1558337220"/>
                  </a:ext>
                </a:extLst>
              </a:tr>
              <a:tr h="811763">
                <a:tc>
                  <a:txBody>
                    <a:bodyPr/>
                    <a:lstStyle/>
                    <a:p>
                      <a:pPr marL="3175" indent="-6350" algn="l">
                        <a:lnSpc>
                          <a:spcPct val="106000"/>
                        </a:lnSpc>
                        <a:spcAft>
                          <a:spcPts val="0"/>
                        </a:spcAft>
                      </a:pPr>
                      <a:r>
                        <a:rPr lang="uk-UA" sz="1000" dirty="0">
                          <a:effectLst/>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22860" marR="107315" indent="-6350" algn="just">
                        <a:lnSpc>
                          <a:spcPct val="106000"/>
                        </a:lnSpc>
                        <a:spcAft>
                          <a:spcPts val="0"/>
                        </a:spcAft>
                      </a:pPr>
                      <a:r>
                        <a:rPr lang="uk-UA" sz="1400">
                          <a:effectLst/>
                          <a:latin typeface="Times New Roman" panose="02020603050405020304" pitchFamily="18" charset="0"/>
                          <a:cs typeface="Times New Roman" panose="02020603050405020304" pitchFamily="18" charset="0"/>
                        </a:rPr>
                        <a:t>2.7. Проведення інвентаризації вільних земельних ділянок земель  </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l">
                        <a:lnSpc>
                          <a:spcPct val="106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2540" indent="-6350" algn="l">
                        <a:lnSpc>
                          <a:spcPct val="106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l">
                        <a:lnSpc>
                          <a:spcPct val="106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a:effectLst/>
                          <a:latin typeface="Times New Roman" panose="02020603050405020304" pitchFamily="18" charset="0"/>
                          <a:cs typeface="Times New Roman" panose="02020603050405020304" pitchFamily="18" charset="0"/>
                        </a:rPr>
                        <a:t>1500,00</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a:effectLst/>
                          <a:latin typeface="Times New Roman" panose="02020603050405020304" pitchFamily="18" charset="0"/>
                          <a:cs typeface="Times New Roman" panose="02020603050405020304" pitchFamily="18" charset="0"/>
                        </a:rPr>
                        <a:t>500,00</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a:effectLst/>
                          <a:latin typeface="Times New Roman" panose="02020603050405020304" pitchFamily="18" charset="0"/>
                          <a:cs typeface="Times New Roman" panose="02020603050405020304" pitchFamily="18" charset="0"/>
                        </a:rPr>
                        <a:t>500,00</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dirty="0">
                          <a:effectLst/>
                          <a:latin typeface="Times New Roman" panose="02020603050405020304" pitchFamily="18" charset="0"/>
                          <a:cs typeface="Times New Roman" panose="02020603050405020304" pitchFamily="18" charset="0"/>
                        </a:rPr>
                        <a:t>500,00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extLst>
                  <a:ext uri="{0D108BD9-81ED-4DB2-BD59-A6C34878D82A}">
                    <a16:rowId xmlns:a16="http://schemas.microsoft.com/office/drawing/2014/main" val="4199910751"/>
                  </a:ext>
                </a:extLst>
              </a:tr>
              <a:tr h="403358">
                <a:tc>
                  <a:txBody>
                    <a:bodyPr/>
                    <a:lstStyle/>
                    <a:p>
                      <a:pPr marL="3175" indent="-6350" algn="l">
                        <a:lnSpc>
                          <a:spcPct val="106000"/>
                        </a:lnSpc>
                        <a:spcAft>
                          <a:spcPts val="0"/>
                        </a:spcAft>
                      </a:pPr>
                      <a:r>
                        <a:rPr lang="uk-UA" sz="1000" dirty="0">
                          <a:effectLst/>
                        </a:rPr>
                        <a:t> </a:t>
                      </a:r>
                      <a:endParaRPr lang="uk-U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l">
                        <a:lnSpc>
                          <a:spcPct val="106000"/>
                        </a:lnSpc>
                        <a:spcAft>
                          <a:spcPts val="0"/>
                        </a:spcAft>
                      </a:pPr>
                      <a:r>
                        <a:rPr lang="uk-UA" sz="1000">
                          <a:effectLst/>
                        </a:rPr>
                        <a:t> </a:t>
                      </a:r>
                      <a:endParaRPr lang="uk-U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2540" indent="-6350" algn="l">
                        <a:lnSpc>
                          <a:spcPct val="106000"/>
                        </a:lnSpc>
                        <a:spcAft>
                          <a:spcPts val="0"/>
                        </a:spcAft>
                      </a:pPr>
                      <a:r>
                        <a:rPr lang="uk-UA" sz="1400">
                          <a:effectLst/>
                          <a:latin typeface="Times New Roman" panose="02020603050405020304" pitchFamily="18" charset="0"/>
                          <a:cs typeface="Times New Roman" panose="02020603050405020304" pitchFamily="18" charset="0"/>
                        </a:rPr>
                        <a:t>УСЬОГО </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l">
                        <a:lnSpc>
                          <a:spcPct val="106000"/>
                        </a:lnSpc>
                        <a:spcAft>
                          <a:spcPts val="0"/>
                        </a:spcAft>
                      </a:pPr>
                      <a:r>
                        <a:rPr lang="uk-UA" sz="1400">
                          <a:effectLst/>
                          <a:latin typeface="Times New Roman" panose="02020603050405020304" pitchFamily="18" charset="0"/>
                          <a:cs typeface="Times New Roman" panose="02020603050405020304" pitchFamily="18" charset="0"/>
                        </a:rPr>
                        <a:t> </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2540" indent="-6350" algn="l">
                        <a:lnSpc>
                          <a:spcPct val="106000"/>
                        </a:lnSpc>
                        <a:spcAft>
                          <a:spcPts val="0"/>
                        </a:spcAft>
                      </a:pPr>
                      <a:r>
                        <a:rPr lang="uk-UA" sz="1400">
                          <a:effectLst/>
                          <a:latin typeface="Times New Roman" panose="02020603050405020304" pitchFamily="18" charset="0"/>
                          <a:cs typeface="Times New Roman" panose="02020603050405020304" pitchFamily="18" charset="0"/>
                        </a:rPr>
                        <a:t> </a:t>
                      </a:r>
                      <a:endPar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l">
                        <a:lnSpc>
                          <a:spcPct val="106000"/>
                        </a:lnSpc>
                        <a:spcAft>
                          <a:spcPts val="0"/>
                        </a:spcAft>
                      </a:pPr>
                      <a:r>
                        <a:rPr lang="uk-UA" sz="1400" dirty="0">
                          <a:effectLst/>
                          <a:latin typeface="Times New Roman" panose="02020603050405020304" pitchFamily="18" charset="0"/>
                          <a:cs typeface="Times New Roman" panose="02020603050405020304" pitchFamily="18" charset="0"/>
                        </a:rPr>
                        <a:t> У тому числі за роками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dirty="0">
                          <a:effectLst/>
                          <a:latin typeface="Times New Roman" panose="02020603050405020304" pitchFamily="18" charset="0"/>
                          <a:cs typeface="Times New Roman" panose="02020603050405020304" pitchFamily="18" charset="0"/>
                        </a:rPr>
                        <a:t>24700, 00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dirty="0">
                          <a:effectLst/>
                          <a:latin typeface="Times New Roman" panose="02020603050405020304" pitchFamily="18" charset="0"/>
                          <a:cs typeface="Times New Roman" panose="02020603050405020304" pitchFamily="18" charset="0"/>
                        </a:rPr>
                        <a:t>7900,00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dirty="0">
                          <a:effectLst/>
                          <a:latin typeface="Times New Roman" panose="02020603050405020304" pitchFamily="18" charset="0"/>
                          <a:cs typeface="Times New Roman" panose="02020603050405020304" pitchFamily="18" charset="0"/>
                        </a:rPr>
                        <a:t>10400,00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dirty="0">
                          <a:effectLst/>
                          <a:latin typeface="Times New Roman" panose="02020603050405020304" pitchFamily="18" charset="0"/>
                          <a:cs typeface="Times New Roman" panose="02020603050405020304" pitchFamily="18" charset="0"/>
                        </a:rPr>
                        <a:t>6400,00</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tc>
                  <a:txBody>
                    <a:bodyPr/>
                    <a:lstStyle/>
                    <a:p>
                      <a:pPr marL="6350" indent="-6350" algn="ctr">
                        <a:lnSpc>
                          <a:spcPct val="106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45" marR="33223" marT="3691" marB="0"/>
                </a:tc>
                <a:extLst>
                  <a:ext uri="{0D108BD9-81ED-4DB2-BD59-A6C34878D82A}">
                    <a16:rowId xmlns:a16="http://schemas.microsoft.com/office/drawing/2014/main" val="1848454968"/>
                  </a:ext>
                </a:extLst>
              </a:tr>
            </a:tbl>
          </a:graphicData>
        </a:graphic>
      </p:graphicFrame>
    </p:spTree>
    <p:extLst>
      <p:ext uri="{BB962C8B-B14F-4D97-AF65-F5344CB8AC3E}">
        <p14:creationId xmlns:p14="http://schemas.microsoft.com/office/powerpoint/2010/main" val="3258360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C675AAE8-1BE5-48E7-9A21-BDDF93D8D3F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970" b="6970"/>
          <a:stretch>
            <a:fillRect/>
          </a:stretch>
        </p:blipFill>
        <p:spPr>
          <a:xfrm>
            <a:off x="0" y="0"/>
            <a:ext cx="12325350" cy="6857999"/>
          </a:xfrm>
        </p:spPr>
      </p:pic>
    </p:spTree>
    <p:extLst>
      <p:ext uri="{BB962C8B-B14F-4D97-AF65-F5344CB8AC3E}">
        <p14:creationId xmlns:p14="http://schemas.microsoft.com/office/powerpoint/2010/main" val="915991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94DFB0F3-9044-4168-B444-1A2963AC2BB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272" b="9272"/>
          <a:stretch>
            <a:fillRect/>
          </a:stretch>
        </p:blipFill>
        <p:spPr>
          <a:xfrm>
            <a:off x="-66675" y="0"/>
            <a:ext cx="12258675" cy="6858000"/>
          </a:xfrm>
        </p:spPr>
      </p:pic>
    </p:spTree>
    <p:extLst>
      <p:ext uri="{BB962C8B-B14F-4D97-AF65-F5344CB8AC3E}">
        <p14:creationId xmlns:p14="http://schemas.microsoft.com/office/powerpoint/2010/main" val="1811751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562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12"/>
            <a:ext cx="12192000" cy="6858000"/>
          </a:xfrm>
          <a:prstGeom prst="rect">
            <a:avLst/>
          </a:prstGeom>
        </p:spPr>
      </p:pic>
      <p:graphicFrame>
        <p:nvGraphicFramePr>
          <p:cNvPr id="7" name="Объект 6">
            <a:extLst>
              <a:ext uri="{FF2B5EF4-FFF2-40B4-BE49-F238E27FC236}">
                <a16:creationId xmlns:a16="http://schemas.microsoft.com/office/drawing/2014/main" id="{629FB8CE-0AE4-453C-A486-AA7CFB757213}"/>
              </a:ext>
            </a:extLst>
          </p:cNvPr>
          <p:cNvGraphicFramePr>
            <a:graphicFrameLocks noGrp="1"/>
          </p:cNvGraphicFramePr>
          <p:nvPr>
            <p:ph idx="1"/>
            <p:extLst>
              <p:ext uri="{D42A27DB-BD31-4B8C-83A1-F6EECF244321}">
                <p14:modId xmlns:p14="http://schemas.microsoft.com/office/powerpoint/2010/main" val="441594240"/>
              </p:ext>
            </p:extLst>
          </p:nvPr>
        </p:nvGraphicFramePr>
        <p:xfrm>
          <a:off x="337661" y="1243345"/>
          <a:ext cx="11573830" cy="5582443"/>
        </p:xfrm>
        <a:graphic>
          <a:graphicData uri="http://schemas.openxmlformats.org/drawingml/2006/table">
            <a:tbl>
              <a:tblPr firstRow="1" firstCol="1" bandRow="1">
                <a:tableStyleId>{5C22544A-7EE6-4342-B048-85BDC9FD1C3A}</a:tableStyleId>
              </a:tblPr>
              <a:tblGrid>
                <a:gridCol w="218875">
                  <a:extLst>
                    <a:ext uri="{9D8B030D-6E8A-4147-A177-3AD203B41FA5}">
                      <a16:colId xmlns:a16="http://schemas.microsoft.com/office/drawing/2014/main" val="3547005227"/>
                    </a:ext>
                  </a:extLst>
                </a:gridCol>
                <a:gridCol w="6023480">
                  <a:extLst>
                    <a:ext uri="{9D8B030D-6E8A-4147-A177-3AD203B41FA5}">
                      <a16:colId xmlns:a16="http://schemas.microsoft.com/office/drawing/2014/main" val="2599986209"/>
                    </a:ext>
                  </a:extLst>
                </a:gridCol>
                <a:gridCol w="5331475">
                  <a:extLst>
                    <a:ext uri="{9D8B030D-6E8A-4147-A177-3AD203B41FA5}">
                      <a16:colId xmlns:a16="http://schemas.microsoft.com/office/drawing/2014/main" val="1293276692"/>
                    </a:ext>
                  </a:extLst>
                </a:gridCol>
              </a:tblGrid>
              <a:tr h="211387">
                <a:tc>
                  <a:txBody>
                    <a:bodyPr/>
                    <a:lstStyle/>
                    <a:p>
                      <a:pPr algn="ctr">
                        <a:lnSpc>
                          <a:spcPct val="115000"/>
                        </a:lnSpc>
                        <a:spcAft>
                          <a:spcPts val="0"/>
                        </a:spcAft>
                      </a:pPr>
                      <a:r>
                        <a:rPr lang="ru-RU" sz="1200" dirty="0">
                          <a:effectLst/>
                        </a:rPr>
                        <a:t>№</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ctr">
                        <a:lnSpc>
                          <a:spcPct val="115000"/>
                        </a:lnSpc>
                        <a:spcAft>
                          <a:spcPts val="0"/>
                        </a:spcAft>
                      </a:pPr>
                      <a:r>
                        <a:rPr lang="ru-RU" sz="1200" dirty="0" err="1">
                          <a:effectLst/>
                        </a:rPr>
                        <a:t>Захід</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ctr">
                        <a:lnSpc>
                          <a:spcPct val="115000"/>
                        </a:lnSpc>
                        <a:spcAft>
                          <a:spcPts val="0"/>
                        </a:spcAft>
                      </a:pPr>
                      <a:r>
                        <a:rPr lang="ru-RU" sz="1200">
                          <a:effectLst/>
                        </a:rPr>
                        <a:t>Строки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extLst>
                  <a:ext uri="{0D108BD9-81ED-4DB2-BD59-A6C34878D82A}">
                    <a16:rowId xmlns:a16="http://schemas.microsoft.com/office/drawing/2014/main" val="196389247"/>
                  </a:ext>
                </a:extLst>
              </a:tr>
              <a:tr h="401232">
                <a:tc>
                  <a:txBody>
                    <a:bodyPr/>
                    <a:lstStyle/>
                    <a:p>
                      <a:pPr algn="just">
                        <a:lnSpc>
                          <a:spcPct val="115000"/>
                        </a:lnSpc>
                        <a:spcAft>
                          <a:spcPts val="0"/>
                        </a:spcAft>
                      </a:pPr>
                      <a:r>
                        <a:rPr lang="ru-RU" sz="1000">
                          <a:effectLst/>
                        </a:rPr>
                        <a:t>1</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Оприлюднення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рішення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щодо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розроблення</a:t>
                      </a:r>
                      <a:r>
                        <a:rPr lang="ru-RU" sz="1200" dirty="0">
                          <a:effectLst/>
                          <a:latin typeface="Times New Roman" panose="02020603050405020304" pitchFamily="18" charset="0"/>
                          <a:cs typeface="Times New Roman" panose="02020603050405020304" pitchFamily="18" charset="0"/>
                        </a:rPr>
                        <a:t> комплексного плану</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вересень 2022</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extLst>
                  <a:ext uri="{0D108BD9-81ED-4DB2-BD59-A6C34878D82A}">
                    <a16:rowId xmlns:a16="http://schemas.microsoft.com/office/drawing/2014/main" val="4054181236"/>
                  </a:ext>
                </a:extLst>
              </a:tr>
              <a:tr h="976129">
                <a:tc>
                  <a:txBody>
                    <a:bodyPr/>
                    <a:lstStyle/>
                    <a:p>
                      <a:pPr algn="just">
                        <a:lnSpc>
                          <a:spcPct val="115000"/>
                        </a:lnSpc>
                        <a:spcAft>
                          <a:spcPts val="0"/>
                        </a:spcAft>
                      </a:pPr>
                      <a:r>
                        <a:rPr lang="ru-RU" sz="1000">
                          <a:effectLst/>
                        </a:rPr>
                        <a:t>2</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Інформування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мешканців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територіальної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громади</a:t>
                      </a:r>
                      <a:r>
                        <a:rPr lang="ru-RU" sz="1200" dirty="0">
                          <a:effectLst/>
                          <a:latin typeface="Times New Roman" panose="02020603050405020304" pitchFamily="18" charset="0"/>
                          <a:cs typeface="Times New Roman" panose="02020603050405020304" pitchFamily="18" charset="0"/>
                        </a:rPr>
                        <a:t> шляхом </a:t>
                      </a:r>
                      <a:r>
                        <a:rPr lang="ru-RU" sz="1200" dirty="0" err="1">
                          <a:effectLst/>
                          <a:latin typeface="Times New Roman" panose="02020603050405020304" pitchFamily="18" charset="0"/>
                          <a:cs typeface="Times New Roman" panose="02020603050405020304" pitchFamily="18" charset="0"/>
                        </a:rPr>
                        <a:t>розміщення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інформаційного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повідомлення</a:t>
                      </a:r>
                      <a:r>
                        <a:rPr lang="ru-RU" sz="1200" dirty="0">
                          <a:effectLst/>
                          <a:latin typeface="Times New Roman" panose="02020603050405020304" pitchFamily="18" charset="0"/>
                          <a:cs typeface="Times New Roman" panose="02020603050405020304" pitchFamily="18" charset="0"/>
                        </a:rPr>
                        <a:t> на веб-</a:t>
                      </a:r>
                      <a:r>
                        <a:rPr lang="ru-RU" sz="1200" dirty="0" err="1">
                          <a:effectLst/>
                          <a:latin typeface="Times New Roman" panose="02020603050405020304" pitchFamily="18" charset="0"/>
                          <a:cs typeface="Times New Roman" panose="02020603050405020304" pitchFamily="18" charset="0"/>
                        </a:rPr>
                        <a:t>сайті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сільської</a:t>
                      </a:r>
                      <a:r>
                        <a:rPr lang="ru-RU" sz="1200" dirty="0">
                          <a:effectLst/>
                          <a:latin typeface="Times New Roman" panose="02020603050405020304" pitchFamily="18" charset="0"/>
                          <a:cs typeface="Times New Roman" panose="02020603050405020304" pitchFamily="18" charset="0"/>
                        </a:rPr>
                        <a:t> ради </a:t>
                      </a:r>
                      <a:r>
                        <a:rPr lang="ru-RU" sz="1200" dirty="0" err="1">
                          <a:effectLst/>
                          <a:latin typeface="Times New Roman" panose="02020603050405020304" pitchFamily="18" charset="0"/>
                          <a:cs typeface="Times New Roman" panose="02020603050405020304" pitchFamily="18" charset="0"/>
                        </a:rPr>
                        <a:t>щодо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проведення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громадських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обговорень</a:t>
                      </a:r>
                      <a:r>
                        <a:rPr lang="ru-RU" sz="1200" dirty="0">
                          <a:effectLst/>
                          <a:latin typeface="Times New Roman" panose="02020603050405020304" pitchFamily="18" charset="0"/>
                          <a:cs typeface="Times New Roman" panose="02020603050405020304" pitchFamily="18" charset="0"/>
                        </a:rPr>
                        <a:t> з </a:t>
                      </a:r>
                      <a:r>
                        <a:rPr lang="ru-RU" sz="1200" dirty="0" err="1">
                          <a:effectLst/>
                          <a:latin typeface="Times New Roman" panose="02020603050405020304" pitchFamily="18" charset="0"/>
                          <a:cs typeface="Times New Roman" panose="02020603050405020304" pitchFamily="18" charset="0"/>
                        </a:rPr>
                        <a:t>формування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завдання</a:t>
                      </a:r>
                      <a:r>
                        <a:rPr lang="ru-RU" sz="1200" dirty="0">
                          <a:effectLst/>
                          <a:latin typeface="Times New Roman" panose="02020603050405020304" pitchFamily="18" charset="0"/>
                          <a:cs typeface="Times New Roman" panose="02020603050405020304" pitchFamily="18" charset="0"/>
                        </a:rPr>
                        <a:t> на </a:t>
                      </a:r>
                      <a:r>
                        <a:rPr lang="ru-RU" sz="1200" dirty="0" err="1">
                          <a:effectLst/>
                          <a:latin typeface="Times New Roman" panose="02020603050405020304" pitchFamily="18" charset="0"/>
                          <a:cs typeface="Times New Roman" panose="02020603050405020304" pitchFamily="18" charset="0"/>
                        </a:rPr>
                        <a:t>розроблення</a:t>
                      </a:r>
                      <a:r>
                        <a:rPr lang="ru-RU" sz="1200" dirty="0">
                          <a:effectLst/>
                          <a:latin typeface="Times New Roman" panose="02020603050405020304" pitchFamily="18" charset="0"/>
                          <a:cs typeface="Times New Roman" panose="02020603050405020304" pitchFamily="18" charset="0"/>
                        </a:rPr>
                        <a:t> комплексного плану, яке </a:t>
                      </a:r>
                      <a:r>
                        <a:rPr lang="ru-RU" sz="1200" dirty="0" err="1">
                          <a:effectLst/>
                          <a:latin typeface="Times New Roman" panose="02020603050405020304" pitchFamily="18" charset="0"/>
                          <a:cs typeface="Times New Roman" panose="02020603050405020304" pitchFamily="18" charset="0"/>
                        </a:rPr>
                        <a:t>містить</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інформацію</a:t>
                      </a:r>
                      <a:r>
                        <a:rPr lang="ru-RU" sz="1200" dirty="0">
                          <a:effectLst/>
                          <a:latin typeface="Times New Roman" panose="02020603050405020304" pitchFamily="18" charset="0"/>
                          <a:cs typeface="Times New Roman" panose="02020603050405020304" pitchFamily="18" charset="0"/>
                        </a:rPr>
                        <a:t> про </a:t>
                      </a:r>
                      <a:r>
                        <a:rPr lang="ru-RU" sz="1200" dirty="0" err="1">
                          <a:effectLst/>
                          <a:latin typeface="Times New Roman" panose="02020603050405020304" pitchFamily="18" charset="0"/>
                          <a:cs typeface="Times New Roman" panose="02020603050405020304" pitchFamily="18" charset="0"/>
                        </a:rPr>
                        <a:t>вимоги</a:t>
                      </a:r>
                      <a:r>
                        <a:rPr lang="ru-RU" sz="1200" dirty="0">
                          <a:effectLst/>
                          <a:latin typeface="Times New Roman" panose="02020603050405020304" pitchFamily="18" charset="0"/>
                          <a:cs typeface="Times New Roman" panose="02020603050405020304" pitchFamily="18" charset="0"/>
                        </a:rPr>
                        <a:t> до персонального складу </a:t>
                      </a:r>
                      <a:r>
                        <a:rPr lang="ru-RU" sz="1200" dirty="0" err="1">
                          <a:effectLst/>
                          <a:latin typeface="Times New Roman" panose="02020603050405020304" pitchFamily="18" charset="0"/>
                          <a:cs typeface="Times New Roman" panose="02020603050405020304" pitchFamily="18" charset="0"/>
                        </a:rPr>
                        <a:t>робочої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групи</a:t>
                      </a:r>
                      <a:r>
                        <a:rPr lang="ru-RU" sz="1200" dirty="0">
                          <a:effectLst/>
                          <a:latin typeface="Times New Roman" panose="02020603050405020304" pitchFamily="18" charset="0"/>
                          <a:cs typeface="Times New Roman" panose="02020603050405020304" pitchFamily="18" charset="0"/>
                        </a:rPr>
                        <a:t> та порядку </a:t>
                      </a:r>
                      <a:r>
                        <a:rPr lang="ru-RU" sz="1200" dirty="0" err="1">
                          <a:effectLst/>
                          <a:latin typeface="Times New Roman" panose="02020603050405020304" pitchFamily="18" charset="0"/>
                          <a:cs typeface="Times New Roman" panose="02020603050405020304" pitchFamily="18" charset="0"/>
                        </a:rPr>
                        <a:t>подання</a:t>
                      </a:r>
                      <a:r>
                        <a:rPr lang="ru-RU" sz="1200" dirty="0">
                          <a:effectLst/>
                          <a:latin typeface="Times New Roman" panose="02020603050405020304" pitchFamily="18" charset="0"/>
                          <a:cs typeface="Times New Roman" panose="02020603050405020304" pitchFamily="18" charset="0"/>
                        </a:rPr>
                        <a:t> кандидатур до </a:t>
                      </a:r>
                      <a:r>
                        <a:rPr lang="ru-RU" sz="1200" dirty="0" err="1">
                          <a:effectLst/>
                          <a:latin typeface="Times New Roman" panose="02020603050405020304" pitchFamily="18" charset="0"/>
                          <a:cs typeface="Times New Roman" panose="02020603050405020304" pitchFamily="18" charset="0"/>
                        </a:rPr>
                        <a:t>неї</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Не регламентований</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extLst>
                  <a:ext uri="{0D108BD9-81ED-4DB2-BD59-A6C34878D82A}">
                    <a16:rowId xmlns:a16="http://schemas.microsoft.com/office/drawing/2014/main" val="1585662873"/>
                  </a:ext>
                </a:extLst>
              </a:tr>
              <a:tr h="1228524">
                <a:tc>
                  <a:txBody>
                    <a:bodyPr/>
                    <a:lstStyle/>
                    <a:p>
                      <a:pPr algn="just">
                        <a:lnSpc>
                          <a:spcPct val="115000"/>
                        </a:lnSpc>
                        <a:spcAft>
                          <a:spcPts val="0"/>
                        </a:spcAft>
                      </a:pPr>
                      <a:r>
                        <a:rPr lang="ru-RU" sz="1000">
                          <a:effectLst/>
                        </a:rPr>
                        <a:t>3</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Інформування</a:t>
                      </a:r>
                      <a:r>
                        <a:rPr lang="ru-RU" sz="1200" dirty="0">
                          <a:effectLst/>
                          <a:latin typeface="Times New Roman" panose="02020603050405020304" pitchFamily="18" charset="0"/>
                          <a:cs typeface="Times New Roman" panose="02020603050405020304" pitchFamily="18" charset="0"/>
                        </a:rPr>
                        <a:t> через </a:t>
                      </a:r>
                      <a:r>
                        <a:rPr lang="ru-RU" sz="1200" dirty="0" err="1">
                          <a:effectLst/>
                          <a:latin typeface="Times New Roman" panose="02020603050405020304" pitchFamily="18" charset="0"/>
                          <a:cs typeface="Times New Roman" panose="02020603050405020304" pitchFamily="18" charset="0"/>
                        </a:rPr>
                        <a:t>місцеві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засоби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масової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інформації</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або</a:t>
                      </a:r>
                      <a:r>
                        <a:rPr lang="ru-RU" sz="1200" dirty="0">
                          <a:effectLst/>
                          <a:latin typeface="Times New Roman" panose="02020603050405020304" pitchFamily="18" charset="0"/>
                          <a:cs typeface="Times New Roman" panose="02020603050405020304" pitchFamily="18" charset="0"/>
                        </a:rPr>
                        <a:t> на веб-</a:t>
                      </a:r>
                      <a:r>
                        <a:rPr lang="ru-RU" sz="1200" dirty="0" err="1">
                          <a:effectLst/>
                          <a:latin typeface="Times New Roman" panose="02020603050405020304" pitchFamily="18" charset="0"/>
                          <a:cs typeface="Times New Roman" panose="02020603050405020304" pitchFamily="18" charset="0"/>
                        </a:rPr>
                        <a:t>сайті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сільської</a:t>
                      </a:r>
                      <a:r>
                        <a:rPr lang="ru-RU" sz="1200" dirty="0">
                          <a:effectLst/>
                          <a:latin typeface="Times New Roman" panose="02020603050405020304" pitchFamily="18" charset="0"/>
                          <a:cs typeface="Times New Roman" panose="02020603050405020304" pitchFamily="18" charset="0"/>
                        </a:rPr>
                        <a:t> ради про початок </a:t>
                      </a:r>
                      <a:r>
                        <a:rPr lang="ru-RU" sz="1200" dirty="0" err="1">
                          <a:effectLst/>
                          <a:latin typeface="Times New Roman" panose="02020603050405020304" pitchFamily="18" charset="0"/>
                          <a:cs typeface="Times New Roman" panose="02020603050405020304" pitchFamily="18" charset="0"/>
                        </a:rPr>
                        <a:t>розроблення</a:t>
                      </a:r>
                      <a:r>
                        <a:rPr lang="ru-RU" sz="1200" dirty="0">
                          <a:effectLst/>
                          <a:latin typeface="Times New Roman" panose="02020603050405020304" pitchFamily="18" charset="0"/>
                          <a:cs typeface="Times New Roman" panose="02020603050405020304" pitchFamily="18" charset="0"/>
                        </a:rPr>
                        <a:t> комплексного плану та </a:t>
                      </a:r>
                      <a:r>
                        <a:rPr lang="ru-RU" sz="1200" dirty="0" err="1">
                          <a:effectLst/>
                          <a:latin typeface="Times New Roman" panose="02020603050405020304" pitchFamily="18" charset="0"/>
                          <a:cs typeface="Times New Roman" panose="02020603050405020304" pitchFamily="18" charset="0"/>
                        </a:rPr>
                        <a:t>визначених</a:t>
                      </a:r>
                      <a:r>
                        <a:rPr lang="ru-RU" sz="1200" dirty="0">
                          <a:effectLst/>
                          <a:latin typeface="Times New Roman" panose="02020603050405020304" pitchFamily="18" charset="0"/>
                          <a:cs typeface="Times New Roman" panose="02020603050405020304" pitchFamily="18" charset="0"/>
                        </a:rPr>
                        <a:t> порядку і </a:t>
                      </a:r>
                      <a:r>
                        <a:rPr lang="ru-RU" sz="1200" dirty="0" err="1">
                          <a:effectLst/>
                          <a:latin typeface="Times New Roman" panose="02020603050405020304" pitchFamily="18" charset="0"/>
                          <a:cs typeface="Times New Roman" panose="02020603050405020304" pitchFamily="18" charset="0"/>
                        </a:rPr>
                        <a:t>строків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внесення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пропозицій</a:t>
                      </a:r>
                      <a:r>
                        <a:rPr lang="ru-RU" sz="1200" dirty="0">
                          <a:effectLst/>
                          <a:latin typeface="Times New Roman" panose="02020603050405020304" pitchFamily="18" charset="0"/>
                          <a:cs typeface="Times New Roman" panose="02020603050405020304" pitchFamily="18" charset="0"/>
                        </a:rPr>
                        <a:t> до </a:t>
                      </a:r>
                      <a:r>
                        <a:rPr lang="ru-RU" sz="1200" dirty="0" err="1">
                          <a:effectLst/>
                          <a:latin typeface="Times New Roman" panose="02020603050405020304" pitchFamily="18" charset="0"/>
                          <a:cs typeface="Times New Roman" panose="02020603050405020304" pitchFamily="18" charset="0"/>
                        </a:rPr>
                        <a:t>нього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фізичними</a:t>
                      </a:r>
                      <a:r>
                        <a:rPr lang="ru-RU" sz="1200" dirty="0">
                          <a:effectLst/>
                          <a:latin typeface="Times New Roman" panose="02020603050405020304" pitchFamily="18" charset="0"/>
                          <a:cs typeface="Times New Roman" panose="02020603050405020304" pitchFamily="18" charset="0"/>
                        </a:rPr>
                        <a:t> та </a:t>
                      </a:r>
                      <a:r>
                        <a:rPr lang="ru-RU" sz="1200" dirty="0" err="1">
                          <a:effectLst/>
                          <a:latin typeface="Times New Roman" panose="02020603050405020304" pitchFamily="18" charset="0"/>
                          <a:cs typeface="Times New Roman" panose="02020603050405020304" pitchFamily="18" charset="0"/>
                        </a:rPr>
                        <a:t>юридичними</a:t>
                      </a:r>
                      <a:r>
                        <a:rPr lang="ru-RU" sz="1200" dirty="0">
                          <a:effectLst/>
                          <a:latin typeface="Times New Roman" panose="02020603050405020304" pitchFamily="18" charset="0"/>
                          <a:cs typeface="Times New Roman" panose="02020603050405020304" pitchFamily="18" charset="0"/>
                        </a:rPr>
                        <a:t> особами</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Строк </a:t>
                      </a:r>
                      <a:r>
                        <a:rPr lang="ru-RU" sz="1200" dirty="0" err="1">
                          <a:effectLst/>
                          <a:latin typeface="Times New Roman" panose="02020603050405020304" pitchFamily="18" charset="0"/>
                          <a:cs typeface="Times New Roman" panose="02020603050405020304" pitchFamily="18" charset="0"/>
                        </a:rPr>
                        <a:t>реєстрації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пропозицій</a:t>
                      </a:r>
                      <a:r>
                        <a:rPr lang="ru-RU" sz="1200" dirty="0">
                          <a:effectLst/>
                          <a:latin typeface="Times New Roman" panose="02020603050405020304" pitchFamily="18" charset="0"/>
                          <a:cs typeface="Times New Roman" panose="02020603050405020304" pitchFamily="18" charset="0"/>
                        </a:rPr>
                        <a:t> – не </a:t>
                      </a:r>
                      <a:r>
                        <a:rPr lang="ru-RU" sz="1200" dirty="0" err="1">
                          <a:effectLst/>
                          <a:latin typeface="Times New Roman" panose="02020603050405020304" pitchFamily="18" charset="0"/>
                          <a:cs typeface="Times New Roman" panose="02020603050405020304" pitchFamily="18" charset="0"/>
                        </a:rPr>
                        <a:t>менше</a:t>
                      </a:r>
                      <a:r>
                        <a:rPr lang="ru-RU" sz="1200" dirty="0">
                          <a:effectLst/>
                          <a:latin typeface="Times New Roman" panose="02020603050405020304" pitchFamily="18" charset="0"/>
                          <a:cs typeface="Times New Roman" panose="02020603050405020304" pitchFamily="18" charset="0"/>
                        </a:rPr>
                        <a:t> 15 </a:t>
                      </a:r>
                      <a:r>
                        <a:rPr lang="ru-RU" sz="1200" dirty="0" err="1">
                          <a:effectLst/>
                          <a:latin typeface="Times New Roman" panose="02020603050405020304" pitchFamily="18" charset="0"/>
                          <a:cs typeface="Times New Roman" panose="02020603050405020304" pitchFamily="18" charset="0"/>
                        </a:rPr>
                        <a:t>робочих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днів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від</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публікації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повідомлення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щодо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збору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пропозицій</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останній</a:t>
                      </a:r>
                      <a:r>
                        <a:rPr lang="ru-RU" sz="1200" dirty="0">
                          <a:effectLst/>
                          <a:latin typeface="Times New Roman" panose="02020603050405020304" pitchFamily="18" charset="0"/>
                          <a:cs typeface="Times New Roman" panose="02020603050405020304" pitchFamily="18" charset="0"/>
                        </a:rPr>
                        <a:t> день </a:t>
                      </a:r>
                      <a:r>
                        <a:rPr lang="ru-RU" sz="1200" dirty="0" err="1">
                          <a:effectLst/>
                          <a:latin typeface="Times New Roman" panose="02020603050405020304" pitchFamily="18" charset="0"/>
                          <a:cs typeface="Times New Roman" panose="02020603050405020304" pitchFamily="18" charset="0"/>
                        </a:rPr>
                        <a:t>реєстрації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пропозицій</a:t>
                      </a:r>
                      <a:r>
                        <a:rPr lang="ru-RU" sz="1200" dirty="0">
                          <a:effectLst/>
                          <a:latin typeface="Times New Roman" panose="02020603050405020304" pitchFamily="18" charset="0"/>
                          <a:cs typeface="Times New Roman" panose="02020603050405020304" pitchFamily="18" charset="0"/>
                        </a:rPr>
                        <a:t>  - не </a:t>
                      </a:r>
                      <a:r>
                        <a:rPr lang="ru-RU" sz="1200" dirty="0" err="1">
                          <a:effectLst/>
                          <a:latin typeface="Times New Roman" panose="02020603050405020304" pitchFamily="18" charset="0"/>
                          <a:cs typeface="Times New Roman" panose="02020603050405020304" pitchFamily="18" charset="0"/>
                        </a:rPr>
                        <a:t>пізніше</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ніж</a:t>
                      </a:r>
                      <a:r>
                        <a:rPr lang="ru-RU" sz="1200" dirty="0">
                          <a:effectLst/>
                          <a:latin typeface="Times New Roman" panose="02020603050405020304" pitchFamily="18" charset="0"/>
                          <a:cs typeface="Times New Roman" panose="02020603050405020304" pitchFamily="18" charset="0"/>
                        </a:rPr>
                        <a:t> за 5 </a:t>
                      </a:r>
                      <a:r>
                        <a:rPr lang="ru-RU" sz="1200" dirty="0" err="1">
                          <a:effectLst/>
                          <a:latin typeface="Times New Roman" panose="02020603050405020304" pitchFamily="18" charset="0"/>
                          <a:cs typeface="Times New Roman" panose="02020603050405020304" pitchFamily="18" charset="0"/>
                        </a:rPr>
                        <a:t>робочих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днів</a:t>
                      </a:r>
                      <a:r>
                        <a:rPr lang="ru-RU" sz="1200" dirty="0">
                          <a:effectLst/>
                          <a:latin typeface="Times New Roman" panose="02020603050405020304" pitchFamily="18" charset="0"/>
                          <a:cs typeface="Times New Roman" panose="02020603050405020304" pitchFamily="18" charset="0"/>
                        </a:rPr>
                        <a:t> до </a:t>
                      </a:r>
                      <a:r>
                        <a:rPr lang="ru-RU" sz="1200" dirty="0" err="1">
                          <a:effectLst/>
                          <a:latin typeface="Times New Roman" panose="02020603050405020304" pitchFamily="18" charset="0"/>
                          <a:cs typeface="Times New Roman" panose="02020603050405020304" pitchFamily="18" charset="0"/>
                        </a:rPr>
                        <a:t>проведення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громадських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обговорень</a:t>
                      </a:r>
                      <a:r>
                        <a:rPr lang="ru-RU" sz="1200" dirty="0">
                          <a:effectLst/>
                          <a:latin typeface="Times New Roman" panose="02020603050405020304" pitchFamily="18" charset="0"/>
                          <a:cs typeface="Times New Roman" panose="02020603050405020304" pitchFamily="18" charset="0"/>
                        </a:rPr>
                        <a:t> з </a:t>
                      </a:r>
                      <a:r>
                        <a:rPr lang="ru-RU" sz="1200" dirty="0" err="1">
                          <a:effectLst/>
                          <a:latin typeface="Times New Roman" panose="02020603050405020304" pitchFamily="18" charset="0"/>
                          <a:cs typeface="Times New Roman" panose="02020603050405020304" pitchFamily="18" charset="0"/>
                        </a:rPr>
                        <a:t>формування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завдання</a:t>
                      </a:r>
                      <a:r>
                        <a:rPr lang="ru-RU" sz="1200" dirty="0">
                          <a:effectLst/>
                          <a:latin typeface="Times New Roman" panose="02020603050405020304" pitchFamily="18" charset="0"/>
                          <a:cs typeface="Times New Roman" panose="02020603050405020304" pitchFamily="18" charset="0"/>
                        </a:rPr>
                        <a:t> на </a:t>
                      </a:r>
                      <a:r>
                        <a:rPr lang="ru-RU" sz="1200" dirty="0" err="1">
                          <a:effectLst/>
                          <a:latin typeface="Times New Roman" panose="02020603050405020304" pitchFamily="18" charset="0"/>
                          <a:cs typeface="Times New Roman" panose="02020603050405020304" pitchFamily="18" charset="0"/>
                        </a:rPr>
                        <a:t>розроблення</a:t>
                      </a:r>
                      <a:r>
                        <a:rPr lang="ru-RU" sz="1200" dirty="0">
                          <a:effectLst/>
                          <a:latin typeface="Times New Roman" panose="02020603050405020304" pitchFamily="18" charset="0"/>
                          <a:cs typeface="Times New Roman" panose="02020603050405020304" pitchFamily="18" charset="0"/>
                        </a:rPr>
                        <a:t> комплексного плану</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extLst>
                  <a:ext uri="{0D108BD9-81ED-4DB2-BD59-A6C34878D82A}">
                    <a16:rowId xmlns:a16="http://schemas.microsoft.com/office/drawing/2014/main" val="3169888241"/>
                  </a:ext>
                </a:extLst>
              </a:tr>
              <a:tr h="479375">
                <a:tc>
                  <a:txBody>
                    <a:bodyPr/>
                    <a:lstStyle/>
                    <a:p>
                      <a:pPr algn="just">
                        <a:lnSpc>
                          <a:spcPct val="115000"/>
                        </a:lnSpc>
                        <a:spcAft>
                          <a:spcPts val="0"/>
                        </a:spcAft>
                      </a:pPr>
                      <a:r>
                        <a:rPr lang="ru-RU" sz="1000">
                          <a:effectLst/>
                        </a:rPr>
                        <a:t>4</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Отримання</a:t>
                      </a:r>
                      <a:r>
                        <a:rPr lang="ru-RU" sz="1200" dirty="0">
                          <a:effectLst/>
                          <a:latin typeface="Times New Roman" panose="02020603050405020304" pitchFamily="18" charset="0"/>
                          <a:cs typeface="Times New Roman" panose="02020603050405020304" pitchFamily="18" charset="0"/>
                        </a:rPr>
                        <a:t> заявок на участь у </a:t>
                      </a:r>
                      <a:r>
                        <a:rPr lang="ru-RU" sz="1200" dirty="0" err="1">
                          <a:effectLst/>
                          <a:latin typeface="Times New Roman" panose="02020603050405020304" pitchFamily="18" charset="0"/>
                          <a:cs typeface="Times New Roman" panose="02020603050405020304" pitchFamily="18" charset="0"/>
                        </a:rPr>
                        <a:t>робочій</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групі</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Не </a:t>
                      </a:r>
                      <a:r>
                        <a:rPr lang="ru-RU" sz="1200" dirty="0" err="1">
                          <a:effectLst/>
                          <a:latin typeface="Times New Roman" panose="02020603050405020304" pitchFamily="18" charset="0"/>
                          <a:cs typeface="Times New Roman" panose="02020603050405020304" pitchFamily="18" charset="0"/>
                        </a:rPr>
                        <a:t>менш</a:t>
                      </a:r>
                      <a:r>
                        <a:rPr lang="ru-RU" sz="1200" dirty="0">
                          <a:effectLst/>
                          <a:latin typeface="Times New Roman" panose="02020603050405020304" pitchFamily="18" charset="0"/>
                          <a:cs typeface="Times New Roman" panose="02020603050405020304" pitchFamily="18" charset="0"/>
                        </a:rPr>
                        <a:t> як 10 </a:t>
                      </a:r>
                      <a:r>
                        <a:rPr lang="ru-RU" sz="1200" dirty="0" err="1">
                          <a:effectLst/>
                          <a:latin typeface="Times New Roman" panose="02020603050405020304" pitchFamily="18" charset="0"/>
                          <a:cs typeface="Times New Roman" panose="02020603050405020304" pitchFamily="18" charset="0"/>
                        </a:rPr>
                        <a:t>робочих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днів</a:t>
                      </a:r>
                      <a:r>
                        <a:rPr lang="ru-RU" sz="1200" dirty="0">
                          <a:effectLst/>
                          <a:latin typeface="Times New Roman" panose="02020603050405020304" pitchFamily="18" charset="0"/>
                          <a:cs typeface="Times New Roman" panose="02020603050405020304" pitchFamily="18" charset="0"/>
                        </a:rPr>
                        <a:t> з дня </a:t>
                      </a:r>
                      <a:r>
                        <a:rPr lang="ru-RU" sz="1200" dirty="0" err="1">
                          <a:effectLst/>
                          <a:latin typeface="Times New Roman" panose="02020603050405020304" pitchFamily="18" charset="0"/>
                          <a:cs typeface="Times New Roman" panose="02020603050405020304" pitchFamily="18" charset="0"/>
                        </a:rPr>
                        <a:t>публікації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рішення</a:t>
                      </a:r>
                      <a:r>
                        <a:rPr lang="ru-RU" sz="1200" dirty="0">
                          <a:effectLst/>
                          <a:latin typeface="Times New Roman" panose="02020603050405020304" pitchFamily="18" charset="0"/>
                          <a:cs typeface="Times New Roman" panose="02020603050405020304" pitchFamily="18" charset="0"/>
                        </a:rPr>
                        <a:t> про </a:t>
                      </a:r>
                      <a:r>
                        <a:rPr lang="ru-RU" sz="1200" dirty="0" err="1">
                          <a:effectLst/>
                          <a:latin typeface="Times New Roman" panose="02020603050405020304" pitchFamily="18" charset="0"/>
                          <a:cs typeface="Times New Roman" panose="02020603050405020304" pitchFamily="18" charset="0"/>
                        </a:rPr>
                        <a:t>розроблення</a:t>
                      </a:r>
                      <a:r>
                        <a:rPr lang="ru-RU" sz="1200" dirty="0">
                          <a:effectLst/>
                          <a:latin typeface="Times New Roman" panose="02020603050405020304" pitchFamily="18" charset="0"/>
                          <a:cs typeface="Times New Roman" panose="02020603050405020304" pitchFamily="18" charset="0"/>
                        </a:rPr>
                        <a:t> комплексного плану</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extLst>
                  <a:ext uri="{0D108BD9-81ED-4DB2-BD59-A6C34878D82A}">
                    <a16:rowId xmlns:a16="http://schemas.microsoft.com/office/drawing/2014/main" val="1295420634"/>
                  </a:ext>
                </a:extLst>
              </a:tr>
              <a:tr h="479375">
                <a:tc>
                  <a:txBody>
                    <a:bodyPr/>
                    <a:lstStyle/>
                    <a:p>
                      <a:pPr algn="just">
                        <a:lnSpc>
                          <a:spcPct val="115000"/>
                        </a:lnSpc>
                        <a:spcAft>
                          <a:spcPts val="0"/>
                        </a:spcAft>
                      </a:pPr>
                      <a:r>
                        <a:rPr lang="ru-RU" sz="1000">
                          <a:effectLst/>
                        </a:rPr>
                        <a:t>5</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Затвердження</a:t>
                      </a:r>
                      <a:r>
                        <a:rPr lang="ru-RU" sz="1200" dirty="0">
                          <a:effectLst/>
                          <a:latin typeface="Times New Roman" panose="02020603050405020304" pitchFamily="18" charset="0"/>
                          <a:cs typeface="Times New Roman" panose="02020603050405020304" pitchFamily="18" charset="0"/>
                        </a:rPr>
                        <a:t> персонального складу </a:t>
                      </a:r>
                      <a:r>
                        <a:rPr lang="ru-RU" sz="1200" dirty="0" err="1">
                          <a:effectLst/>
                          <a:latin typeface="Times New Roman" panose="02020603050405020304" pitchFamily="18" charset="0"/>
                          <a:cs typeface="Times New Roman" panose="02020603050405020304" pitchFamily="18" charset="0"/>
                        </a:rPr>
                        <a:t>робочої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групи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розпорядженням</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сільського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голови</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Не </a:t>
                      </a:r>
                      <a:r>
                        <a:rPr lang="ru-RU" sz="1200" dirty="0" err="1">
                          <a:effectLst/>
                          <a:latin typeface="Times New Roman" panose="02020603050405020304" pitchFamily="18" charset="0"/>
                          <a:cs typeface="Times New Roman" panose="02020603050405020304" pitchFamily="18" charset="0"/>
                        </a:rPr>
                        <a:t>регламентований</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extLst>
                  <a:ext uri="{0D108BD9-81ED-4DB2-BD59-A6C34878D82A}">
                    <a16:rowId xmlns:a16="http://schemas.microsoft.com/office/drawing/2014/main" val="428912620"/>
                  </a:ext>
                </a:extLst>
              </a:tr>
              <a:tr h="479375">
                <a:tc>
                  <a:txBody>
                    <a:bodyPr/>
                    <a:lstStyle/>
                    <a:p>
                      <a:pPr algn="just">
                        <a:lnSpc>
                          <a:spcPct val="115000"/>
                        </a:lnSpc>
                        <a:spcAft>
                          <a:spcPts val="0"/>
                        </a:spcAft>
                      </a:pPr>
                      <a:r>
                        <a:rPr lang="ru-RU" sz="1000">
                          <a:effectLst/>
                        </a:rPr>
                        <a:t>6</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Збір</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вихідних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даних</a:t>
                      </a:r>
                      <a:r>
                        <a:rPr lang="ru-RU" sz="1200" dirty="0">
                          <a:effectLst/>
                          <a:latin typeface="Times New Roman" panose="02020603050405020304" pitchFamily="18" charset="0"/>
                          <a:cs typeface="Times New Roman" panose="02020603050405020304" pitchFamily="18" charset="0"/>
                        </a:rPr>
                        <a:t> для </a:t>
                      </a:r>
                      <a:r>
                        <a:rPr lang="ru-RU" sz="1200" dirty="0" err="1">
                          <a:effectLst/>
                          <a:latin typeface="Times New Roman" panose="02020603050405020304" pitchFamily="18" charset="0"/>
                          <a:cs typeface="Times New Roman" panose="02020603050405020304" pitchFamily="18" charset="0"/>
                        </a:rPr>
                        <a:t>проектування</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остаточний</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перелік</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вихідних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даних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погоджується</a:t>
                      </a:r>
                      <a:r>
                        <a:rPr lang="ru-RU" sz="1200" dirty="0">
                          <a:effectLst/>
                          <a:latin typeface="Times New Roman" panose="02020603050405020304" pitchFamily="18" charset="0"/>
                          <a:cs typeface="Times New Roman" panose="02020603050405020304" pitchFamily="18" charset="0"/>
                        </a:rPr>
                        <a:t> з </a:t>
                      </a:r>
                      <a:r>
                        <a:rPr lang="ru-RU" sz="1200" dirty="0" err="1">
                          <a:effectLst/>
                          <a:latin typeface="Times New Roman" panose="02020603050405020304" pitchFamily="18" charset="0"/>
                          <a:cs typeface="Times New Roman" panose="02020603050405020304" pitchFamily="18" charset="0"/>
                        </a:rPr>
                        <a:t>розробником</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після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укладання</a:t>
                      </a:r>
                      <a:r>
                        <a:rPr lang="ru-RU" sz="1200" dirty="0">
                          <a:effectLst/>
                          <a:latin typeface="Times New Roman" panose="02020603050405020304" pitchFamily="18" charset="0"/>
                          <a:cs typeface="Times New Roman" panose="02020603050405020304" pitchFamily="18" charset="0"/>
                        </a:rPr>
                        <a:t> договору</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Не </a:t>
                      </a:r>
                      <a:r>
                        <a:rPr lang="ru-RU" sz="1200" dirty="0" err="1">
                          <a:effectLst/>
                          <a:latin typeface="Times New Roman" panose="02020603050405020304" pitchFamily="18" charset="0"/>
                          <a:cs typeface="Times New Roman" panose="02020603050405020304" pitchFamily="18" charset="0"/>
                        </a:rPr>
                        <a:t>регламентований</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extLst>
                  <a:ext uri="{0D108BD9-81ED-4DB2-BD59-A6C34878D82A}">
                    <a16:rowId xmlns:a16="http://schemas.microsoft.com/office/drawing/2014/main" val="2220744363"/>
                  </a:ext>
                </a:extLst>
              </a:tr>
              <a:tr h="348238">
                <a:tc>
                  <a:txBody>
                    <a:bodyPr/>
                    <a:lstStyle/>
                    <a:p>
                      <a:pPr algn="just">
                        <a:lnSpc>
                          <a:spcPct val="115000"/>
                        </a:lnSpc>
                        <a:spcAft>
                          <a:spcPts val="0"/>
                        </a:spcAft>
                      </a:pPr>
                      <a:r>
                        <a:rPr lang="ru-RU" sz="1000">
                          <a:effectLst/>
                        </a:rPr>
                        <a:t>7</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Отримання доступу до всіх чинних кадастрів та реєстрів</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Протягом</a:t>
                      </a:r>
                      <a:r>
                        <a:rPr lang="ru-RU" sz="1200" dirty="0">
                          <a:effectLst/>
                          <a:latin typeface="Times New Roman" panose="02020603050405020304" pitchFamily="18" charset="0"/>
                          <a:cs typeface="Times New Roman" panose="02020603050405020304" pitchFamily="18" charset="0"/>
                        </a:rPr>
                        <a:t> 10 </a:t>
                      </a:r>
                      <a:r>
                        <a:rPr lang="ru-RU" sz="1200" dirty="0" err="1">
                          <a:effectLst/>
                          <a:latin typeface="Times New Roman" panose="02020603050405020304" pitchFamily="18" charset="0"/>
                          <a:cs typeface="Times New Roman" panose="02020603050405020304" pitchFamily="18" charset="0"/>
                        </a:rPr>
                        <a:t>робочих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днів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після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надходження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відповідного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запиту</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extLst>
                  <a:ext uri="{0D108BD9-81ED-4DB2-BD59-A6C34878D82A}">
                    <a16:rowId xmlns:a16="http://schemas.microsoft.com/office/drawing/2014/main" val="1344296597"/>
                  </a:ext>
                </a:extLst>
              </a:tr>
              <a:tr h="978808">
                <a:tc>
                  <a:txBody>
                    <a:bodyPr/>
                    <a:lstStyle/>
                    <a:p>
                      <a:pPr algn="just">
                        <a:lnSpc>
                          <a:spcPct val="115000"/>
                        </a:lnSpc>
                        <a:spcAft>
                          <a:spcPts val="0"/>
                        </a:spcAft>
                      </a:pPr>
                      <a:r>
                        <a:rPr lang="ru-RU" sz="1000">
                          <a:effectLst/>
                        </a:rPr>
                        <a:t>8</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Отримання відомостей щодо державних та регіональних інтересів , інтересів суміжних територіальних громад</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Строк </a:t>
                      </a:r>
                      <a:r>
                        <a:rPr lang="ru-RU" sz="1200" dirty="0" err="1">
                          <a:effectLst/>
                          <a:latin typeface="Times New Roman" panose="02020603050405020304" pitchFamily="18" charset="0"/>
                          <a:cs typeface="Times New Roman" panose="02020603050405020304" pitchFamily="18" charset="0"/>
                        </a:rPr>
                        <a:t>розгляду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запиту</a:t>
                      </a:r>
                      <a:r>
                        <a:rPr lang="ru-RU" sz="1200" dirty="0">
                          <a:effectLst/>
                          <a:latin typeface="Times New Roman" panose="02020603050405020304" pitchFamily="18" charset="0"/>
                          <a:cs typeface="Times New Roman" panose="02020603050405020304" pitchFamily="18" charset="0"/>
                        </a:rPr>
                        <a:t> становить не </a:t>
                      </a:r>
                      <a:r>
                        <a:rPr lang="ru-RU" sz="1200" dirty="0" err="1">
                          <a:effectLst/>
                          <a:latin typeface="Times New Roman" panose="02020603050405020304" pitchFamily="18" charset="0"/>
                          <a:cs typeface="Times New Roman" panose="02020603050405020304" pitchFamily="18" charset="0"/>
                        </a:rPr>
                        <a:t>більше</a:t>
                      </a:r>
                      <a:r>
                        <a:rPr lang="ru-RU" sz="1200" dirty="0">
                          <a:effectLst/>
                          <a:latin typeface="Times New Roman" panose="02020603050405020304" pitchFamily="18" charset="0"/>
                          <a:cs typeface="Times New Roman" panose="02020603050405020304" pitchFamily="18" charset="0"/>
                        </a:rPr>
                        <a:t> як 15 </a:t>
                      </a:r>
                      <a:r>
                        <a:rPr lang="ru-RU" sz="1200" dirty="0" err="1">
                          <a:effectLst/>
                          <a:latin typeface="Times New Roman" panose="02020603050405020304" pitchFamily="18" charset="0"/>
                          <a:cs typeface="Times New Roman" panose="02020603050405020304" pitchFamily="18" charset="0"/>
                        </a:rPr>
                        <a:t>робочих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днів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від</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отримання</a:t>
                      </a:r>
                      <a:r>
                        <a:rPr lang="ru-RU" sz="1200" dirty="0">
                          <a:effectLst/>
                          <a:latin typeface="Times New Roman" panose="02020603050405020304" pitchFamily="18" charset="0"/>
                          <a:cs typeface="Times New Roman" panose="02020603050405020304" pitchFamily="18" charset="0"/>
                        </a:rPr>
                        <a:t> листа , але не </a:t>
                      </a:r>
                      <a:r>
                        <a:rPr lang="ru-RU" sz="1200" dirty="0" err="1">
                          <a:effectLst/>
                          <a:latin typeface="Times New Roman" panose="02020603050405020304" pitchFamily="18" charset="0"/>
                          <a:cs typeface="Times New Roman" panose="02020603050405020304" pitchFamily="18" charset="0"/>
                        </a:rPr>
                        <a:t>пізніше</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ніж</a:t>
                      </a:r>
                      <a:r>
                        <a:rPr lang="ru-RU" sz="1200" dirty="0">
                          <a:effectLst/>
                          <a:latin typeface="Times New Roman" panose="02020603050405020304" pitchFamily="18" charset="0"/>
                          <a:cs typeface="Times New Roman" panose="02020603050405020304" pitchFamily="18" charset="0"/>
                        </a:rPr>
                        <a:t> за 5 </a:t>
                      </a:r>
                      <a:r>
                        <a:rPr lang="ru-RU" sz="1200" dirty="0" err="1">
                          <a:effectLst/>
                          <a:latin typeface="Times New Roman" panose="02020603050405020304" pitchFamily="18" charset="0"/>
                          <a:cs typeface="Times New Roman" panose="02020603050405020304" pitchFamily="18" charset="0"/>
                        </a:rPr>
                        <a:t>робочих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днів</a:t>
                      </a:r>
                      <a:r>
                        <a:rPr lang="ru-RU" sz="1200" dirty="0">
                          <a:effectLst/>
                          <a:latin typeface="Times New Roman" panose="02020603050405020304" pitchFamily="18" charset="0"/>
                          <a:cs typeface="Times New Roman" panose="02020603050405020304" pitchFamily="18" charset="0"/>
                        </a:rPr>
                        <a:t> до </a:t>
                      </a:r>
                      <a:r>
                        <a:rPr lang="ru-RU" sz="1200" dirty="0" err="1">
                          <a:effectLst/>
                          <a:latin typeface="Times New Roman" panose="02020603050405020304" pitchFamily="18" charset="0"/>
                          <a:cs typeface="Times New Roman" panose="02020603050405020304" pitchFamily="18" charset="0"/>
                        </a:rPr>
                        <a:t>оголошення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процедури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закупівлі</a:t>
                      </a:r>
                      <a:r>
                        <a:rPr lang="ru-RU" sz="1200" dirty="0">
                          <a:effectLst/>
                          <a:latin typeface="Times New Roman" panose="02020603050405020304" pitchFamily="18" charset="0"/>
                          <a:cs typeface="Times New Roman" panose="02020603050405020304" pitchFamily="18" charset="0"/>
                        </a:rPr>
                        <a:t> на </a:t>
                      </a:r>
                      <a:r>
                        <a:rPr lang="ru-RU" sz="1200" dirty="0" err="1">
                          <a:effectLst/>
                          <a:latin typeface="Times New Roman" panose="02020603050405020304" pitchFamily="18" charset="0"/>
                          <a:cs typeface="Times New Roman" panose="02020603050405020304" pitchFamily="18" charset="0"/>
                        </a:rPr>
                        <a:t>розроблення</a:t>
                      </a:r>
                      <a:r>
                        <a:rPr lang="ru-RU" sz="1200" dirty="0">
                          <a:effectLst/>
                          <a:latin typeface="Times New Roman" panose="02020603050405020304" pitchFamily="18" charset="0"/>
                          <a:cs typeface="Times New Roman" panose="02020603050405020304" pitchFamily="18" charset="0"/>
                        </a:rPr>
                        <a:t> комплексного плану</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89" marR="67589" marT="0" marB="0"/>
                </a:tc>
                <a:extLst>
                  <a:ext uri="{0D108BD9-81ED-4DB2-BD59-A6C34878D82A}">
                    <a16:rowId xmlns:a16="http://schemas.microsoft.com/office/drawing/2014/main" val="960372387"/>
                  </a:ext>
                </a:extLst>
              </a:tr>
            </a:tbl>
          </a:graphicData>
        </a:graphic>
      </p:graphicFrame>
      <p:sp>
        <p:nvSpPr>
          <p:cNvPr id="8" name="Rectangle 1">
            <a:extLst>
              <a:ext uri="{FF2B5EF4-FFF2-40B4-BE49-F238E27FC236}">
                <a16:creationId xmlns:a16="http://schemas.microsoft.com/office/drawing/2014/main" id="{2BE4D306-D9FD-4CEC-9A20-58E97C0CC340}"/>
              </a:ext>
            </a:extLst>
          </p:cNvPr>
          <p:cNvSpPr>
            <a:spLocks noChangeArrowheads="1"/>
          </p:cNvSpPr>
          <p:nvPr/>
        </p:nvSpPr>
        <p:spPr bwMode="auto">
          <a:xfrm>
            <a:off x="280509" y="104572"/>
            <a:ext cx="1219200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Ташанська</a:t>
            </a:r>
            <a:r>
              <a:rPr kumimoji="0" lang="uk-UA" altLang="uk-UA" sz="1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сільська рада</a:t>
            </a:r>
            <a:r>
              <a:rPr kumimoji="0" lang="uk-UA" altLang="uk-UA"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1167 - 28 -</a:t>
            </a:r>
            <a:r>
              <a:rPr kumimoji="0" lang="en-US" altLang="uk-UA"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VIII </a:t>
            </a:r>
            <a:r>
              <a:rPr kumimoji="0" lang="uk-UA" altLang="uk-UA"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a:t>
            </a:r>
            <a:r>
              <a:rPr kumimoji="0" lang="en-US" altLang="uk-UA" sz="1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kumimoji="0" lang="uk-UA" altLang="uk-UA"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  28 вересня  2022  року, прийнято рішення</a:t>
            </a:r>
            <a:r>
              <a:rPr kumimoji="0" lang="uk-UA" altLang="uk-UA" sz="1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 розроблення містобудівної документації -</a:t>
            </a:r>
            <a:r>
              <a:rPr kumimoji="0" lang="uk-UA" altLang="uk-UA" sz="1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Комплексного плану просторового розвитку території </a:t>
            </a:r>
            <a:r>
              <a:rPr kumimoji="0" lang="uk-UA" altLang="uk-UA" sz="1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a:t>
            </a:r>
            <a:r>
              <a:rPr kumimoji="0" lang="uk-UA" altLang="uk-UA" sz="1400" b="1" i="0" u="none" strike="noStrike" cap="none" normalizeH="0" baseline="0" dirty="0" err="1"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ашанської</a:t>
            </a:r>
            <a:r>
              <a:rPr kumimoji="0" lang="uk-UA" altLang="uk-UA" sz="1400" b="1"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територіальної громади Бориспільського</a:t>
            </a:r>
            <a:r>
              <a:rPr kumimoji="0" lang="uk-UA" altLang="uk-UA" sz="1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району Київської області  .</a:t>
            </a:r>
            <a:endParaRPr kumimoji="0" lang="uk-UA" altLang="uk-U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Замовником розроблення Комплексного плану просторового розвитку території </a:t>
            </a:r>
            <a:r>
              <a:rPr kumimoji="0" lang="uk-UA" altLang="uk-UA" sz="1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Ташанської</a:t>
            </a:r>
            <a:r>
              <a:rPr kumimoji="0" lang="uk-UA" altLang="uk-UA"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територіальної громади </a:t>
            </a:r>
            <a:r>
              <a:rPr kumimoji="0" lang="uk-UA" altLang="uk-UA"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Бориспільського</a:t>
            </a:r>
            <a:r>
              <a:rPr kumimoji="0" lang="uk-UA" altLang="uk-UA"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району                             Київської області є виконавчий комітет </a:t>
            </a:r>
            <a:r>
              <a:rPr kumimoji="0" lang="uk-UA" altLang="uk-UA" sz="1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Ташанської</a:t>
            </a:r>
            <a:r>
              <a:rPr kumimoji="0" lang="uk-UA" altLang="uk-UA"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сільської ради .</a:t>
            </a:r>
            <a:endParaRPr kumimoji="0" lang="uk-UA" altLang="uk-U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zh-CN"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Календарний план підготовчих процедур для розроблення Комплексного плану</a:t>
            </a:r>
            <a:endParaRPr kumimoji="0" lang="uk-UA" altLang="zh-CN"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872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Заголовок 3">
            <a:extLst>
              <a:ext uri="{FF2B5EF4-FFF2-40B4-BE49-F238E27FC236}">
                <a16:creationId xmlns:a16="http://schemas.microsoft.com/office/drawing/2014/main" id="{7CFED667-CF37-4498-BF4E-3A15FA0BAE7D}"/>
              </a:ext>
            </a:extLst>
          </p:cNvPr>
          <p:cNvSpPr>
            <a:spLocks noGrp="1"/>
          </p:cNvSpPr>
          <p:nvPr>
            <p:ph type="title"/>
          </p:nvPr>
        </p:nvSpPr>
        <p:spPr/>
        <p:txBody>
          <a:bodyPr/>
          <a:lstStyle/>
          <a:p>
            <a:endParaRPr lang="uk-UA"/>
          </a:p>
        </p:txBody>
      </p:sp>
      <p:graphicFrame>
        <p:nvGraphicFramePr>
          <p:cNvPr id="2" name="Объект 1">
            <a:extLst>
              <a:ext uri="{FF2B5EF4-FFF2-40B4-BE49-F238E27FC236}">
                <a16:creationId xmlns:a16="http://schemas.microsoft.com/office/drawing/2014/main" id="{BD6E9A5B-BEC1-4F5E-B50A-FA6BAE92C694}"/>
              </a:ext>
            </a:extLst>
          </p:cNvPr>
          <p:cNvGraphicFramePr>
            <a:graphicFrameLocks noGrp="1"/>
          </p:cNvGraphicFramePr>
          <p:nvPr>
            <p:ph idx="1"/>
            <p:extLst>
              <p:ext uri="{D42A27DB-BD31-4B8C-83A1-F6EECF244321}">
                <p14:modId xmlns:p14="http://schemas.microsoft.com/office/powerpoint/2010/main" val="2567742765"/>
              </p:ext>
            </p:extLst>
          </p:nvPr>
        </p:nvGraphicFramePr>
        <p:xfrm>
          <a:off x="213065" y="177553"/>
          <a:ext cx="11622348" cy="6581994"/>
        </p:xfrm>
        <a:graphic>
          <a:graphicData uri="http://schemas.openxmlformats.org/drawingml/2006/table">
            <a:tbl>
              <a:tblPr firstRow="1" firstCol="1" bandRow="1">
                <a:tableStyleId>{5C22544A-7EE6-4342-B048-85BDC9FD1C3A}</a:tableStyleId>
              </a:tblPr>
              <a:tblGrid>
                <a:gridCol w="363984">
                  <a:extLst>
                    <a:ext uri="{9D8B030D-6E8A-4147-A177-3AD203B41FA5}">
                      <a16:colId xmlns:a16="http://schemas.microsoft.com/office/drawing/2014/main" val="95925538"/>
                    </a:ext>
                  </a:extLst>
                </a:gridCol>
                <a:gridCol w="7696939">
                  <a:extLst>
                    <a:ext uri="{9D8B030D-6E8A-4147-A177-3AD203B41FA5}">
                      <a16:colId xmlns:a16="http://schemas.microsoft.com/office/drawing/2014/main" val="524945001"/>
                    </a:ext>
                  </a:extLst>
                </a:gridCol>
                <a:gridCol w="3561425">
                  <a:extLst>
                    <a:ext uri="{9D8B030D-6E8A-4147-A177-3AD203B41FA5}">
                      <a16:colId xmlns:a16="http://schemas.microsoft.com/office/drawing/2014/main" val="3464596770"/>
                    </a:ext>
                  </a:extLst>
                </a:gridCol>
              </a:tblGrid>
              <a:tr h="725248">
                <a:tc>
                  <a:txBody>
                    <a:bodyPr/>
                    <a:lstStyle/>
                    <a:p>
                      <a:pPr algn="just">
                        <a:lnSpc>
                          <a:spcPct val="115000"/>
                        </a:lnSpc>
                        <a:spcAft>
                          <a:spcPts val="0"/>
                        </a:spcAft>
                      </a:pPr>
                      <a:r>
                        <a:rPr lang="ru-RU" sz="700">
                          <a:effectLst/>
                        </a:rPr>
                        <a:t>9</a:t>
                      </a:r>
                      <a:endParaRPr lang="uk-U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Формування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переліку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документів</a:t>
                      </a:r>
                      <a:r>
                        <a:rPr lang="ru-RU" sz="1200" dirty="0">
                          <a:effectLst/>
                          <a:latin typeface="Times New Roman" panose="02020603050405020304" pitchFamily="18" charset="0"/>
                          <a:cs typeface="Times New Roman" panose="02020603050405020304" pitchFamily="18" charset="0"/>
                        </a:rPr>
                        <a:t> державного </a:t>
                      </a:r>
                      <a:r>
                        <a:rPr lang="ru-RU" sz="1200" dirty="0" err="1">
                          <a:effectLst/>
                          <a:latin typeface="Times New Roman" panose="02020603050405020304" pitchFamily="18" charset="0"/>
                          <a:cs typeface="Times New Roman" panose="02020603050405020304" pitchFamily="18" charset="0"/>
                        </a:rPr>
                        <a:t>планування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концепцій</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стратегій</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проектів</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програм</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інших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документів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щодо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сучасного</a:t>
                      </a:r>
                      <a:r>
                        <a:rPr lang="ru-RU" sz="1200" dirty="0">
                          <a:effectLst/>
                          <a:latin typeface="Times New Roman" panose="02020603050405020304" pitchFamily="18" charset="0"/>
                          <a:cs typeface="Times New Roman" panose="02020603050405020304" pitchFamily="18" charset="0"/>
                        </a:rPr>
                        <a:t> стану та </a:t>
                      </a:r>
                      <a:r>
                        <a:rPr lang="ru-RU" sz="1200" dirty="0" err="1">
                          <a:effectLst/>
                          <a:latin typeface="Times New Roman" panose="02020603050405020304" pitchFamily="18" charset="0"/>
                          <a:cs typeface="Times New Roman" panose="02020603050405020304" pitchFamily="18" charset="0"/>
                        </a:rPr>
                        <a:t>планів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розвитку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відповідних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територій</a:t>
                      </a:r>
                      <a:r>
                        <a:rPr lang="ru-RU" sz="1200" dirty="0">
                          <a:effectLst/>
                          <a:latin typeface="Times New Roman" panose="02020603050405020304" pitchFamily="18" charset="0"/>
                          <a:cs typeface="Times New Roman" panose="02020603050405020304" pitchFamily="18" charset="0"/>
                        </a:rPr>
                        <a:t>)</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Не регламентований</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extLst>
                  <a:ext uri="{0D108BD9-81ED-4DB2-BD59-A6C34878D82A}">
                    <a16:rowId xmlns:a16="http://schemas.microsoft.com/office/drawing/2014/main" val="2824744731"/>
                  </a:ext>
                </a:extLst>
              </a:tr>
              <a:tr h="973618">
                <a:tc>
                  <a:txBody>
                    <a:bodyPr/>
                    <a:lstStyle/>
                    <a:p>
                      <a:pPr algn="just">
                        <a:lnSpc>
                          <a:spcPct val="115000"/>
                        </a:lnSpc>
                        <a:spcAft>
                          <a:spcPts val="0"/>
                        </a:spcAft>
                      </a:pPr>
                      <a:r>
                        <a:rPr lang="ru-RU" sz="700">
                          <a:effectLst/>
                        </a:rPr>
                        <a:t>10</a:t>
                      </a:r>
                      <a:endParaRPr lang="uk-U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Складання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переліку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раніше</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розроблених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документацій</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із</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землеустрою</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інженерно-геодезичних</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інженерно-геологічних</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інженерно-гідрологічних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вишукувальних</a:t>
                      </a:r>
                      <a:r>
                        <a:rPr lang="ru-RU" sz="1200" dirty="0">
                          <a:effectLst/>
                          <a:latin typeface="Times New Roman" panose="02020603050405020304" pitchFamily="18" charset="0"/>
                          <a:cs typeface="Times New Roman" panose="02020603050405020304" pitchFamily="18" charset="0"/>
                        </a:rPr>
                        <a:t> , проектно-</a:t>
                      </a:r>
                      <a:r>
                        <a:rPr lang="ru-RU" sz="1200" dirty="0" err="1">
                          <a:effectLst/>
                          <a:latin typeface="Times New Roman" panose="02020603050405020304" pitchFamily="18" charset="0"/>
                          <a:cs typeface="Times New Roman" panose="02020603050405020304" pitchFamily="18" charset="0"/>
                        </a:rPr>
                        <a:t>вишукувальних</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планувальних</a:t>
                      </a:r>
                      <a:r>
                        <a:rPr lang="ru-RU" sz="1200" dirty="0">
                          <a:effectLst/>
                          <a:latin typeface="Times New Roman" panose="02020603050405020304" pitchFamily="18" charset="0"/>
                          <a:cs typeface="Times New Roman" panose="02020603050405020304" pitchFamily="18" charset="0"/>
                        </a:rPr>
                        <a:t> та </a:t>
                      </a:r>
                      <a:r>
                        <a:rPr lang="ru-RU" sz="1200" dirty="0" err="1">
                          <a:effectLst/>
                          <a:latin typeface="Times New Roman" panose="02020603050405020304" pitchFamily="18" charset="0"/>
                          <a:cs typeface="Times New Roman" panose="02020603050405020304" pitchFamily="18" charset="0"/>
                        </a:rPr>
                        <a:t>інших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робіт</a:t>
                      </a:r>
                      <a:r>
                        <a:rPr lang="ru-RU" sz="1200" dirty="0">
                          <a:effectLst/>
                          <a:latin typeface="Times New Roman" panose="02020603050405020304" pitchFamily="18" charset="0"/>
                          <a:cs typeface="Times New Roman" panose="02020603050405020304" pitchFamily="18" charset="0"/>
                        </a:rPr>
                        <a:t> та </a:t>
                      </a:r>
                      <a:r>
                        <a:rPr lang="ru-RU" sz="1200" dirty="0" err="1">
                          <a:effectLst/>
                          <a:latin typeface="Times New Roman" panose="02020603050405020304" pitchFamily="18" charset="0"/>
                          <a:cs typeface="Times New Roman" panose="02020603050405020304" pitchFamily="18" charset="0"/>
                        </a:rPr>
                        <a:t>досліджень</a:t>
                      </a:r>
                      <a:r>
                        <a:rPr lang="ru-RU" sz="1200" dirty="0">
                          <a:effectLst/>
                          <a:latin typeface="Times New Roman" panose="02020603050405020304" pitchFamily="18" charset="0"/>
                          <a:cs typeface="Times New Roman" panose="02020603050405020304" pitchFamily="18" charset="0"/>
                        </a:rPr>
                        <a:t> на </a:t>
                      </a:r>
                      <a:r>
                        <a:rPr lang="ru-RU" sz="1200" dirty="0" err="1">
                          <a:effectLst/>
                          <a:latin typeface="Times New Roman" panose="02020603050405020304" pitchFamily="18" charset="0"/>
                          <a:cs typeface="Times New Roman" panose="02020603050405020304" pitchFamily="18" charset="0"/>
                        </a:rPr>
                        <a:t>території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проектування</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затверджених</a:t>
                      </a:r>
                      <a:r>
                        <a:rPr lang="ru-RU" sz="1200" dirty="0">
                          <a:effectLst/>
                          <a:latin typeface="Times New Roman" panose="02020603050405020304" pitchFamily="18" charset="0"/>
                          <a:cs typeface="Times New Roman" panose="02020603050405020304" pitchFamily="18" charset="0"/>
                        </a:rPr>
                        <a:t> до </a:t>
                      </a:r>
                      <a:r>
                        <a:rPr lang="ru-RU" sz="1200" dirty="0" err="1">
                          <a:effectLst/>
                          <a:latin typeface="Times New Roman" panose="02020603050405020304" pitchFamily="18" charset="0"/>
                          <a:cs typeface="Times New Roman" panose="02020603050405020304" pitchFamily="18" charset="0"/>
                        </a:rPr>
                        <a:t>прийняття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рішення</a:t>
                      </a:r>
                      <a:r>
                        <a:rPr lang="ru-RU" sz="1200" dirty="0">
                          <a:effectLst/>
                          <a:latin typeface="Times New Roman" panose="02020603050405020304" pitchFamily="18" charset="0"/>
                          <a:cs typeface="Times New Roman" panose="02020603050405020304" pitchFamily="18" charset="0"/>
                        </a:rPr>
                        <a:t> про </a:t>
                      </a:r>
                      <a:r>
                        <a:rPr lang="ru-RU" sz="1200" dirty="0" err="1">
                          <a:effectLst/>
                          <a:latin typeface="Times New Roman" panose="02020603050405020304" pitchFamily="18" charset="0"/>
                          <a:cs typeface="Times New Roman" panose="02020603050405020304" pitchFamily="18" charset="0"/>
                        </a:rPr>
                        <a:t>розроблення</a:t>
                      </a:r>
                      <a:r>
                        <a:rPr lang="ru-RU" sz="1200" dirty="0">
                          <a:effectLst/>
                          <a:latin typeface="Times New Roman" panose="02020603050405020304" pitchFamily="18" charset="0"/>
                          <a:cs typeface="Times New Roman" panose="02020603050405020304" pitchFamily="18" charset="0"/>
                        </a:rPr>
                        <a:t> комплексного плану</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Не регламентований</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extLst>
                  <a:ext uri="{0D108BD9-81ED-4DB2-BD59-A6C34878D82A}">
                    <a16:rowId xmlns:a16="http://schemas.microsoft.com/office/drawing/2014/main" val="3486343761"/>
                  </a:ext>
                </a:extLst>
              </a:tr>
              <a:tr h="725248">
                <a:tc>
                  <a:txBody>
                    <a:bodyPr/>
                    <a:lstStyle/>
                    <a:p>
                      <a:pPr algn="just">
                        <a:lnSpc>
                          <a:spcPct val="115000"/>
                        </a:lnSpc>
                        <a:spcAft>
                          <a:spcPts val="0"/>
                        </a:spcAft>
                      </a:pPr>
                      <a:r>
                        <a:rPr lang="ru-RU" sz="700">
                          <a:effectLst/>
                        </a:rPr>
                        <a:t>11</a:t>
                      </a:r>
                      <a:endParaRPr lang="uk-U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Складання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переліку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намірів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суб’єктів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містобудівної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діяльності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щодо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виданих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містобудівних</a:t>
                      </a:r>
                      <a:r>
                        <a:rPr lang="ru-RU" sz="1200" dirty="0">
                          <a:effectLst/>
                          <a:latin typeface="Times New Roman" panose="02020603050405020304" pitchFamily="18" charset="0"/>
                          <a:cs typeface="Times New Roman" panose="02020603050405020304" pitchFamily="18" charset="0"/>
                        </a:rPr>
                        <a:t> умов та </a:t>
                      </a:r>
                      <a:r>
                        <a:rPr lang="ru-RU" sz="1200" dirty="0" err="1">
                          <a:effectLst/>
                          <a:latin typeface="Times New Roman" panose="02020603050405020304" pitchFamily="18" charset="0"/>
                          <a:cs typeface="Times New Roman" panose="02020603050405020304" pitchFamily="18" charset="0"/>
                        </a:rPr>
                        <a:t>обмежень</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будівельних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паспортів</a:t>
                      </a:r>
                      <a:r>
                        <a:rPr lang="ru-RU" sz="1200" dirty="0">
                          <a:effectLst/>
                          <a:latin typeface="Times New Roman" panose="02020603050405020304" pitchFamily="18" charset="0"/>
                          <a:cs typeface="Times New Roman" panose="02020603050405020304" pitchFamily="18" charset="0"/>
                        </a:rPr>
                        <a:t> , заявок на </a:t>
                      </a:r>
                      <a:r>
                        <a:rPr lang="ru-RU" sz="1200" dirty="0" err="1">
                          <a:effectLst/>
                          <a:latin typeface="Times New Roman" panose="02020603050405020304" pitchFamily="18" charset="0"/>
                          <a:cs typeface="Times New Roman" panose="02020603050405020304" pitchFamily="18" charset="0"/>
                        </a:rPr>
                        <a:t>отримання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земельних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ділянок</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наявних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інвестиційних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проектів</a:t>
                      </a:r>
                      <a:r>
                        <a:rPr lang="ru-RU" sz="1200" dirty="0">
                          <a:effectLst/>
                          <a:latin typeface="Times New Roman" panose="02020603050405020304" pitchFamily="18" charset="0"/>
                          <a:cs typeface="Times New Roman" panose="02020603050405020304" pitchFamily="18" charset="0"/>
                        </a:rPr>
                        <a:t>)</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Не </a:t>
                      </a:r>
                      <a:r>
                        <a:rPr lang="ru-RU" sz="1200" dirty="0" err="1">
                          <a:effectLst/>
                          <a:latin typeface="Times New Roman" panose="02020603050405020304" pitchFamily="18" charset="0"/>
                          <a:cs typeface="Times New Roman" panose="02020603050405020304" pitchFamily="18" charset="0"/>
                        </a:rPr>
                        <a:t>регламентований</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extLst>
                  <a:ext uri="{0D108BD9-81ED-4DB2-BD59-A6C34878D82A}">
                    <a16:rowId xmlns:a16="http://schemas.microsoft.com/office/drawing/2014/main" val="754454299"/>
                  </a:ext>
                </a:extLst>
              </a:tr>
              <a:tr h="759116">
                <a:tc>
                  <a:txBody>
                    <a:bodyPr/>
                    <a:lstStyle/>
                    <a:p>
                      <a:pPr algn="just">
                        <a:lnSpc>
                          <a:spcPct val="115000"/>
                        </a:lnSpc>
                        <a:spcAft>
                          <a:spcPts val="0"/>
                        </a:spcAft>
                      </a:pPr>
                      <a:r>
                        <a:rPr lang="ru-RU" sz="700">
                          <a:effectLst/>
                        </a:rPr>
                        <a:t>12</a:t>
                      </a:r>
                      <a:endParaRPr lang="uk-U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Розміщення</a:t>
                      </a:r>
                      <a:r>
                        <a:rPr lang="ru-RU" sz="1200" dirty="0">
                          <a:effectLst/>
                          <a:latin typeface="Times New Roman" panose="02020603050405020304" pitchFamily="18" charset="0"/>
                          <a:cs typeface="Times New Roman" panose="02020603050405020304" pitchFamily="18" charset="0"/>
                        </a:rPr>
                        <a:t> на веб-</a:t>
                      </a:r>
                      <a:r>
                        <a:rPr lang="ru-RU" sz="1200" dirty="0" err="1">
                          <a:effectLst/>
                          <a:latin typeface="Times New Roman" panose="02020603050405020304" pitchFamily="18" charset="0"/>
                          <a:cs typeface="Times New Roman" panose="02020603050405020304" pitchFamily="18" charset="0"/>
                        </a:rPr>
                        <a:t>сайті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сільської</a:t>
                      </a:r>
                      <a:r>
                        <a:rPr lang="ru-RU" sz="1200" dirty="0">
                          <a:effectLst/>
                          <a:latin typeface="Times New Roman" panose="02020603050405020304" pitchFamily="18" charset="0"/>
                          <a:cs typeface="Times New Roman" panose="02020603050405020304" pitchFamily="18" charset="0"/>
                        </a:rPr>
                        <a:t> ради </a:t>
                      </a:r>
                      <a:r>
                        <a:rPr lang="ru-RU" sz="1200" dirty="0" err="1">
                          <a:effectLst/>
                          <a:latin typeface="Times New Roman" panose="02020603050405020304" pitchFamily="18" charset="0"/>
                          <a:cs typeface="Times New Roman" panose="02020603050405020304" pitchFamily="18" charset="0"/>
                        </a:rPr>
                        <a:t>інформації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щодо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отриманих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пропозицій</a:t>
                      </a:r>
                      <a:r>
                        <a:rPr lang="ru-RU" sz="1200" dirty="0">
                          <a:effectLst/>
                          <a:latin typeface="Times New Roman" panose="02020603050405020304" pitchFamily="18" charset="0"/>
                          <a:cs typeface="Times New Roman" panose="02020603050405020304" pitchFamily="18" charset="0"/>
                        </a:rPr>
                        <a:t> до комплексного плану </a:t>
                      </a:r>
                      <a:r>
                        <a:rPr lang="ru-RU" sz="1200" dirty="0" err="1">
                          <a:effectLst/>
                          <a:latin typeface="Times New Roman" panose="02020603050405020304" pitchFamily="18" charset="0"/>
                          <a:cs typeface="Times New Roman" panose="02020603050405020304" pitchFamily="18" charset="0"/>
                        </a:rPr>
                        <a:t>від</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фізичних</a:t>
                      </a:r>
                      <a:r>
                        <a:rPr lang="ru-RU" sz="1200" dirty="0">
                          <a:effectLst/>
                          <a:latin typeface="Times New Roman" panose="02020603050405020304" pitchFamily="18" charset="0"/>
                          <a:cs typeface="Times New Roman" panose="02020603050405020304" pitchFamily="18" charset="0"/>
                        </a:rPr>
                        <a:t> та </a:t>
                      </a:r>
                      <a:r>
                        <a:rPr lang="ru-RU" sz="1200" dirty="0" err="1">
                          <a:effectLst/>
                          <a:latin typeface="Times New Roman" panose="02020603050405020304" pitchFamily="18" charset="0"/>
                          <a:cs typeface="Times New Roman" panose="02020603050405020304" pitchFamily="18" charset="0"/>
                        </a:rPr>
                        <a:t>юридичних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осіб</a:t>
                      </a:r>
                      <a:r>
                        <a:rPr lang="ru-RU" sz="1200" dirty="0">
                          <a:effectLst/>
                          <a:latin typeface="Times New Roman" panose="02020603050405020304" pitchFamily="18" charset="0"/>
                          <a:cs typeface="Times New Roman" panose="02020603050405020304" pitchFamily="18" charset="0"/>
                        </a:rPr>
                        <a:t> та </a:t>
                      </a:r>
                      <a:r>
                        <a:rPr lang="ru-RU" sz="1200" dirty="0" err="1">
                          <a:effectLst/>
                          <a:latin typeface="Times New Roman" panose="02020603050405020304" pitchFamily="18" charset="0"/>
                          <a:cs typeface="Times New Roman" panose="02020603050405020304" pitchFamily="18" charset="0"/>
                        </a:rPr>
                        <a:t>забезпечення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можливості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коментування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користувачами</a:t>
                      </a:r>
                      <a:r>
                        <a:rPr lang="ru-RU" sz="1200" dirty="0">
                          <a:effectLst/>
                          <a:latin typeface="Times New Roman" panose="02020603050405020304" pitchFamily="18" charset="0"/>
                          <a:cs typeface="Times New Roman" panose="02020603050405020304" pitchFamily="18" charset="0"/>
                        </a:rPr>
                        <a:t> на веб-</a:t>
                      </a:r>
                      <a:r>
                        <a:rPr lang="ru-RU" sz="1200" dirty="0" err="1">
                          <a:effectLst/>
                          <a:latin typeface="Times New Roman" panose="02020603050405020304" pitchFamily="18" charset="0"/>
                          <a:cs typeface="Times New Roman" panose="02020603050405020304" pitchFamily="18" charset="0"/>
                        </a:rPr>
                        <a:t>сайті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сільської</a:t>
                      </a:r>
                      <a:r>
                        <a:rPr lang="ru-RU" sz="1200" dirty="0">
                          <a:effectLst/>
                          <a:latin typeface="Times New Roman" panose="02020603050405020304" pitchFamily="18" charset="0"/>
                          <a:cs typeface="Times New Roman" panose="02020603050405020304" pitchFamily="18" charset="0"/>
                        </a:rPr>
                        <a:t> ради та </a:t>
                      </a:r>
                      <a:r>
                        <a:rPr lang="ru-RU" sz="1200" dirty="0" err="1">
                          <a:effectLst/>
                          <a:latin typeface="Times New Roman" panose="02020603050405020304" pitchFamily="18" charset="0"/>
                          <a:cs typeface="Times New Roman" panose="02020603050405020304" pitchFamily="18" charset="0"/>
                        </a:rPr>
                        <a:t>замовника</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Не </a:t>
                      </a:r>
                      <a:r>
                        <a:rPr lang="ru-RU" sz="1200" dirty="0" err="1">
                          <a:effectLst/>
                          <a:latin typeface="Times New Roman" panose="02020603050405020304" pitchFamily="18" charset="0"/>
                          <a:cs typeface="Times New Roman" panose="02020603050405020304" pitchFamily="18" charset="0"/>
                        </a:rPr>
                        <a:t>регламентований</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extLst>
                  <a:ext uri="{0D108BD9-81ED-4DB2-BD59-A6C34878D82A}">
                    <a16:rowId xmlns:a16="http://schemas.microsoft.com/office/drawing/2014/main" val="478351321"/>
                  </a:ext>
                </a:extLst>
              </a:tr>
              <a:tr h="725248">
                <a:tc>
                  <a:txBody>
                    <a:bodyPr/>
                    <a:lstStyle/>
                    <a:p>
                      <a:pPr algn="just">
                        <a:lnSpc>
                          <a:spcPct val="115000"/>
                        </a:lnSpc>
                        <a:spcAft>
                          <a:spcPts val="0"/>
                        </a:spcAft>
                      </a:pPr>
                      <a:r>
                        <a:rPr lang="ru-RU" sz="700">
                          <a:effectLst/>
                        </a:rPr>
                        <a:t>13</a:t>
                      </a:r>
                      <a:endParaRPr lang="uk-U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Визначення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робочою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групою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тематичних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напрямків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громадського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обговорення</a:t>
                      </a:r>
                      <a:r>
                        <a:rPr lang="ru-RU" sz="1200" dirty="0">
                          <a:effectLst/>
                          <a:latin typeface="Times New Roman" panose="02020603050405020304" pitchFamily="18" charset="0"/>
                          <a:cs typeface="Times New Roman" panose="02020603050405020304" pitchFamily="18" charset="0"/>
                        </a:rPr>
                        <a:t> за </a:t>
                      </a:r>
                      <a:r>
                        <a:rPr lang="ru-RU" sz="1200" dirty="0" err="1">
                          <a:effectLst/>
                          <a:latin typeface="Times New Roman" panose="02020603050405020304" pitchFamily="18" charset="0"/>
                          <a:cs typeface="Times New Roman" panose="02020603050405020304" pitchFamily="18" charset="0"/>
                        </a:rPr>
                        <a:t>напрямами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відповідно</a:t>
                      </a:r>
                      <a:r>
                        <a:rPr lang="ru-RU" sz="1200" dirty="0">
                          <a:effectLst/>
                          <a:latin typeface="Times New Roman" panose="02020603050405020304" pitchFamily="18" charset="0"/>
                          <a:cs typeface="Times New Roman" panose="02020603050405020304" pitchFamily="18" charset="0"/>
                        </a:rPr>
                        <a:t> до складу та </a:t>
                      </a:r>
                      <a:r>
                        <a:rPr lang="ru-RU" sz="1200" dirty="0" err="1">
                          <a:effectLst/>
                          <a:latin typeface="Times New Roman" panose="02020603050405020304" pitchFamily="18" charset="0"/>
                          <a:cs typeface="Times New Roman" panose="02020603050405020304" pitchFamily="18" charset="0"/>
                        </a:rPr>
                        <a:t>змісту</a:t>
                      </a:r>
                      <a:r>
                        <a:rPr lang="ru-RU" sz="1200" dirty="0">
                          <a:effectLst/>
                          <a:latin typeface="Times New Roman" panose="02020603050405020304" pitchFamily="18" charset="0"/>
                          <a:cs typeface="Times New Roman" panose="02020603050405020304" pitchFamily="18" charset="0"/>
                        </a:rPr>
                        <a:t> комплексного плану.</a:t>
                      </a:r>
                      <a:endParaRPr lang="uk-UA"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Визначення</a:t>
                      </a:r>
                      <a:r>
                        <a:rPr lang="ru-RU" sz="1200" dirty="0">
                          <a:effectLst/>
                          <a:latin typeface="Times New Roman" panose="02020603050405020304" pitchFamily="18" charset="0"/>
                          <a:cs typeface="Times New Roman" panose="02020603050405020304" pitchFamily="18" charset="0"/>
                        </a:rPr>
                        <a:t> порядку та </a:t>
                      </a:r>
                      <a:r>
                        <a:rPr lang="ru-RU" sz="1200" dirty="0" err="1">
                          <a:effectLst/>
                          <a:latin typeface="Times New Roman" panose="02020603050405020304" pitchFamily="18" charset="0"/>
                          <a:cs typeface="Times New Roman" panose="02020603050405020304" pitchFamily="18" charset="0"/>
                        </a:rPr>
                        <a:t>здійснення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відбору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учасників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стратегічної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сесії</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Не </a:t>
                      </a:r>
                      <a:r>
                        <a:rPr lang="ru-RU" sz="1200" dirty="0" err="1">
                          <a:effectLst/>
                          <a:latin typeface="Times New Roman" panose="02020603050405020304" pitchFamily="18" charset="0"/>
                          <a:cs typeface="Times New Roman" panose="02020603050405020304" pitchFamily="18" charset="0"/>
                        </a:rPr>
                        <a:t>регламентований</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extLst>
                  <a:ext uri="{0D108BD9-81ED-4DB2-BD59-A6C34878D82A}">
                    <a16:rowId xmlns:a16="http://schemas.microsoft.com/office/drawing/2014/main" val="1021713898"/>
                  </a:ext>
                </a:extLst>
              </a:tr>
              <a:tr h="1471390">
                <a:tc>
                  <a:txBody>
                    <a:bodyPr/>
                    <a:lstStyle/>
                    <a:p>
                      <a:pPr algn="just">
                        <a:lnSpc>
                          <a:spcPct val="115000"/>
                        </a:lnSpc>
                        <a:spcAft>
                          <a:spcPts val="0"/>
                        </a:spcAft>
                      </a:pPr>
                      <a:r>
                        <a:rPr lang="ru-RU" sz="700">
                          <a:effectLst/>
                        </a:rPr>
                        <a:t>14</a:t>
                      </a:r>
                      <a:endParaRPr lang="uk-U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Відбір</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основних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заінтересованих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сторін</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розвитку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територіальної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громади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із</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забезпеченням</a:t>
                      </a:r>
                      <a:r>
                        <a:rPr lang="ru-RU" sz="1200" dirty="0">
                          <a:effectLst/>
                          <a:latin typeface="Times New Roman" panose="02020603050405020304" pitchFamily="18" charset="0"/>
                          <a:cs typeface="Times New Roman" panose="02020603050405020304" pitchFamily="18" charset="0"/>
                        </a:rPr>
                        <a:t> принципу </a:t>
                      </a:r>
                      <a:r>
                        <a:rPr lang="ru-RU" sz="1200" dirty="0" err="1">
                          <a:effectLst/>
                          <a:latin typeface="Times New Roman" panose="02020603050405020304" pitchFamily="18" charset="0"/>
                          <a:cs typeface="Times New Roman" panose="02020603050405020304" pitchFamily="18" charset="0"/>
                        </a:rPr>
                        <a:t>пропорційного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представництва</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локальних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територіальних</a:t>
                      </a:r>
                      <a:r>
                        <a:rPr lang="ru-RU" sz="1200" dirty="0">
                          <a:effectLst/>
                          <a:latin typeface="Times New Roman" panose="02020603050405020304" pitchFamily="18" charset="0"/>
                          <a:cs typeface="Times New Roman" panose="02020603050405020304" pitchFamily="18" charset="0"/>
                        </a:rPr>
                        <a:t> громад , </a:t>
                      </a:r>
                      <a:r>
                        <a:rPr lang="ru-RU" sz="1200" dirty="0" err="1">
                          <a:effectLst/>
                          <a:latin typeface="Times New Roman" panose="02020603050405020304" pitchFamily="18" charset="0"/>
                          <a:cs typeface="Times New Roman" panose="02020603050405020304" pitchFamily="18" charset="0"/>
                        </a:rPr>
                        <a:t>ключових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спільнот</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громади</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представників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заінтересованих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сторін</a:t>
                      </a:r>
                      <a:r>
                        <a:rPr lang="ru-RU" sz="1200" dirty="0">
                          <a:effectLst/>
                          <a:latin typeface="Times New Roman" panose="02020603050405020304" pitchFamily="18" charset="0"/>
                          <a:cs typeface="Times New Roman" panose="02020603050405020304" pitchFamily="18" charset="0"/>
                        </a:rPr>
                        <a:t> , а </a:t>
                      </a:r>
                      <a:r>
                        <a:rPr lang="ru-RU" sz="1200" dirty="0" err="1">
                          <a:effectLst/>
                          <a:latin typeface="Times New Roman" panose="02020603050405020304" pitchFamily="18" charset="0"/>
                          <a:cs typeface="Times New Roman" panose="02020603050405020304" pitchFamily="18" charset="0"/>
                        </a:rPr>
                        <a:t>також</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органів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місцевого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самоврядування</a:t>
                      </a:r>
                      <a:r>
                        <a:rPr lang="ru-RU" sz="1200" dirty="0">
                          <a:effectLst/>
                          <a:latin typeface="Times New Roman" panose="02020603050405020304" pitchFamily="18" charset="0"/>
                          <a:cs typeface="Times New Roman" panose="02020603050405020304" pitchFamily="18" charset="0"/>
                        </a:rPr>
                        <a:t> (у </a:t>
                      </a:r>
                      <a:r>
                        <a:rPr lang="ru-RU" sz="1200" dirty="0" err="1">
                          <a:effectLst/>
                          <a:latin typeface="Times New Roman" panose="02020603050405020304" pitchFamily="18" charset="0"/>
                          <a:cs typeface="Times New Roman" panose="02020603050405020304" pitchFamily="18" charset="0"/>
                        </a:rPr>
                        <a:t>разі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наявного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або</a:t>
                      </a:r>
                      <a:r>
                        <a:rPr lang="ru-RU" sz="1200" dirty="0">
                          <a:effectLst/>
                          <a:latin typeface="Times New Roman" panose="02020603050405020304" pitchFamily="18" charset="0"/>
                          <a:cs typeface="Times New Roman" panose="02020603050405020304" pitchFamily="18" charset="0"/>
                        </a:rPr>
                        <a:t> перспективного </a:t>
                      </a:r>
                      <a:r>
                        <a:rPr lang="ru-RU" sz="1200" dirty="0" err="1">
                          <a:effectLst/>
                          <a:latin typeface="Times New Roman" panose="02020603050405020304" pitchFamily="18" charset="0"/>
                          <a:cs typeface="Times New Roman" panose="02020603050405020304" pitchFamily="18" charset="0"/>
                        </a:rPr>
                        <a:t>міжмуніципального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співробітництва</a:t>
                      </a:r>
                      <a:r>
                        <a:rPr lang="ru-RU" sz="1200" dirty="0">
                          <a:effectLst/>
                          <a:latin typeface="Times New Roman" panose="02020603050405020304" pitchFamily="18" charset="0"/>
                          <a:cs typeface="Times New Roman" panose="02020603050405020304" pitchFamily="18" charset="0"/>
                        </a:rPr>
                        <a:t> до </a:t>
                      </a:r>
                      <a:r>
                        <a:rPr lang="ru-RU" sz="1200" dirty="0" err="1">
                          <a:effectLst/>
                          <a:latin typeface="Times New Roman" panose="02020603050405020304" pitchFamily="18" charset="0"/>
                          <a:cs typeface="Times New Roman" panose="02020603050405020304" pitchFamily="18" charset="0"/>
                        </a:rPr>
                        <a:t>робочої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групи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можуть</a:t>
                      </a:r>
                      <a:r>
                        <a:rPr lang="ru-RU" sz="1200" dirty="0">
                          <a:effectLst/>
                          <a:latin typeface="Times New Roman" panose="02020603050405020304" pitchFamily="18" charset="0"/>
                          <a:cs typeface="Times New Roman" panose="02020603050405020304" pitchFamily="18" charset="0"/>
                        </a:rPr>
                        <a:t> бути </a:t>
                      </a:r>
                      <a:r>
                        <a:rPr lang="ru-RU" sz="1200" dirty="0" err="1">
                          <a:effectLst/>
                          <a:latin typeface="Times New Roman" panose="02020603050405020304" pitchFamily="18" charset="0"/>
                          <a:cs typeface="Times New Roman" panose="02020603050405020304" pitchFamily="18" charset="0"/>
                        </a:rPr>
                        <a:t>запрошені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представники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органів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місцевого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самоврядування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сусідніх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територіальних</a:t>
                      </a:r>
                      <a:r>
                        <a:rPr lang="ru-RU" sz="1200" dirty="0">
                          <a:effectLst/>
                          <a:latin typeface="Times New Roman" panose="02020603050405020304" pitchFamily="18" charset="0"/>
                          <a:cs typeface="Times New Roman" panose="02020603050405020304" pitchFamily="18" charset="0"/>
                        </a:rPr>
                        <a:t> громад) ;</a:t>
                      </a:r>
                      <a:endParaRPr lang="uk-UA" sz="12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Серед</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учасників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стратегічної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сесії</a:t>
                      </a:r>
                      <a:r>
                        <a:rPr lang="ru-RU" sz="1200" dirty="0">
                          <a:effectLst/>
                          <a:latin typeface="Times New Roman" panose="02020603050405020304" pitchFamily="18" charset="0"/>
                          <a:cs typeface="Times New Roman" panose="02020603050405020304" pitchFamily="18" charset="0"/>
                        </a:rPr>
                        <a:t> повинно бути не </a:t>
                      </a:r>
                      <a:r>
                        <a:rPr lang="ru-RU" sz="1200" dirty="0" err="1">
                          <a:effectLst/>
                          <a:latin typeface="Times New Roman" panose="02020603050405020304" pitchFamily="18" charset="0"/>
                          <a:cs typeface="Times New Roman" panose="02020603050405020304" pitchFamily="18" charset="0"/>
                        </a:rPr>
                        <a:t>більш</a:t>
                      </a:r>
                      <a:r>
                        <a:rPr lang="ru-RU" sz="1200" dirty="0">
                          <a:effectLst/>
                          <a:latin typeface="Times New Roman" panose="02020603050405020304" pitchFamily="18" charset="0"/>
                          <a:cs typeface="Times New Roman" panose="02020603050405020304" pitchFamily="18" charset="0"/>
                        </a:rPr>
                        <a:t> як </a:t>
                      </a:r>
                      <a:r>
                        <a:rPr lang="ru-RU" sz="1200" dirty="0" err="1">
                          <a:effectLst/>
                          <a:latin typeface="Times New Roman" panose="02020603050405020304" pitchFamily="18" charset="0"/>
                          <a:cs typeface="Times New Roman" panose="02020603050405020304" pitchFamily="18" charset="0"/>
                        </a:rPr>
                        <a:t>третина</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членів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робочої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групи</a:t>
                      </a:r>
                      <a:r>
                        <a:rPr lang="ru-RU"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Не </a:t>
                      </a:r>
                      <a:r>
                        <a:rPr lang="ru-RU" sz="1200" dirty="0" err="1">
                          <a:effectLst/>
                          <a:latin typeface="Times New Roman" panose="02020603050405020304" pitchFamily="18" charset="0"/>
                          <a:cs typeface="Times New Roman" panose="02020603050405020304" pitchFamily="18" charset="0"/>
                        </a:rPr>
                        <a:t>регламентований</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extLst>
                  <a:ext uri="{0D108BD9-81ED-4DB2-BD59-A6C34878D82A}">
                    <a16:rowId xmlns:a16="http://schemas.microsoft.com/office/drawing/2014/main" val="442225690"/>
                  </a:ext>
                </a:extLst>
              </a:tr>
              <a:tr h="725248">
                <a:tc>
                  <a:txBody>
                    <a:bodyPr/>
                    <a:lstStyle/>
                    <a:p>
                      <a:pPr algn="just">
                        <a:lnSpc>
                          <a:spcPct val="115000"/>
                        </a:lnSpc>
                        <a:spcAft>
                          <a:spcPts val="0"/>
                        </a:spcAft>
                      </a:pPr>
                      <a:r>
                        <a:rPr lang="ru-RU" sz="700">
                          <a:effectLst/>
                        </a:rPr>
                        <a:t>15</a:t>
                      </a:r>
                      <a:endParaRPr lang="uk-U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Інформування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мешканців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територіальної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громади</a:t>
                      </a:r>
                      <a:r>
                        <a:rPr lang="ru-RU" sz="1200" dirty="0">
                          <a:effectLst/>
                          <a:latin typeface="Times New Roman" panose="02020603050405020304" pitchFamily="18" charset="0"/>
                          <a:cs typeface="Times New Roman" panose="02020603050405020304" pitchFamily="18" charset="0"/>
                        </a:rPr>
                        <a:t> та </a:t>
                      </a:r>
                      <a:r>
                        <a:rPr lang="ru-RU" sz="1200" dirty="0" err="1">
                          <a:effectLst/>
                          <a:latin typeface="Times New Roman" panose="02020603050405020304" pitchFamily="18" charset="0"/>
                          <a:cs typeface="Times New Roman" panose="02020603050405020304" pitchFamily="18" charset="0"/>
                        </a:rPr>
                        <a:t>визначених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заінтересованих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сторін</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розвитку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територіальної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громади</a:t>
                      </a:r>
                      <a:r>
                        <a:rPr lang="ru-RU" sz="1200" dirty="0">
                          <a:effectLst/>
                          <a:latin typeface="Times New Roman" panose="02020603050405020304" pitchFamily="18" charset="0"/>
                          <a:cs typeface="Times New Roman" panose="02020603050405020304" pitchFamily="18" charset="0"/>
                        </a:rPr>
                        <a:t> на веб-</a:t>
                      </a:r>
                      <a:r>
                        <a:rPr lang="ru-RU" sz="1200" dirty="0" err="1">
                          <a:effectLst/>
                          <a:latin typeface="Times New Roman" panose="02020603050405020304" pitchFamily="18" charset="0"/>
                          <a:cs typeface="Times New Roman" panose="02020603050405020304" pitchFamily="18" charset="0"/>
                        </a:rPr>
                        <a:t>сайті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сільської</a:t>
                      </a:r>
                      <a:r>
                        <a:rPr lang="ru-RU" sz="1200" dirty="0">
                          <a:effectLst/>
                          <a:latin typeface="Times New Roman" panose="02020603050405020304" pitchFamily="18" charset="0"/>
                          <a:cs typeface="Times New Roman" panose="02020603050405020304" pitchFamily="18" charset="0"/>
                        </a:rPr>
                        <a:t> ради та веб-</a:t>
                      </a:r>
                      <a:r>
                        <a:rPr lang="ru-RU" sz="1200" dirty="0" err="1">
                          <a:effectLst/>
                          <a:latin typeface="Times New Roman" panose="02020603050405020304" pitchFamily="18" charset="0"/>
                          <a:cs typeface="Times New Roman" panose="02020603050405020304" pitchFamily="18" charset="0"/>
                        </a:rPr>
                        <a:t>сайті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замовника</a:t>
                      </a:r>
                      <a:r>
                        <a:rPr lang="ru-RU" sz="1200" dirty="0">
                          <a:effectLst/>
                          <a:latin typeface="Times New Roman" panose="02020603050405020304" pitchFamily="18" charset="0"/>
                          <a:cs typeface="Times New Roman" panose="02020603050405020304" pitchFamily="18" charset="0"/>
                        </a:rPr>
                        <a:t> про дату </a:t>
                      </a:r>
                      <a:r>
                        <a:rPr lang="ru-RU" sz="1200" dirty="0" err="1">
                          <a:effectLst/>
                          <a:latin typeface="Times New Roman" panose="02020603050405020304" pitchFamily="18" charset="0"/>
                          <a:cs typeface="Times New Roman" panose="02020603050405020304" pitchFamily="18" charset="0"/>
                        </a:rPr>
                        <a:t>проведення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стратегічної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сесії</a:t>
                      </a:r>
                      <a:r>
                        <a:rPr lang="ru-RU" sz="1200" dirty="0">
                          <a:effectLst/>
                          <a:latin typeface="Times New Roman" panose="02020603050405020304" pitchFamily="18" charset="0"/>
                          <a:cs typeface="Times New Roman" panose="02020603050405020304" pitchFamily="18" charset="0"/>
                        </a:rPr>
                        <a:t> та порядок </a:t>
                      </a:r>
                      <a:r>
                        <a:rPr lang="ru-RU" sz="1200" dirty="0" err="1">
                          <a:effectLst/>
                          <a:latin typeface="Times New Roman" panose="02020603050405020304" pitchFamily="18" charset="0"/>
                          <a:cs typeface="Times New Roman" panose="02020603050405020304" pitchFamily="18" charset="0"/>
                        </a:rPr>
                        <a:t>відбору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її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учасників</a:t>
                      </a:r>
                      <a:r>
                        <a:rPr lang="ru-RU"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Не </a:t>
                      </a:r>
                      <a:r>
                        <a:rPr lang="ru-RU" sz="1200" dirty="0" err="1">
                          <a:effectLst/>
                          <a:latin typeface="Times New Roman" panose="02020603050405020304" pitchFamily="18" charset="0"/>
                          <a:cs typeface="Times New Roman" panose="02020603050405020304" pitchFamily="18" charset="0"/>
                        </a:rPr>
                        <a:t>пізніше</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ніж</a:t>
                      </a:r>
                      <a:r>
                        <a:rPr lang="ru-RU" sz="1200" dirty="0">
                          <a:effectLst/>
                          <a:latin typeface="Times New Roman" panose="02020603050405020304" pitchFamily="18" charset="0"/>
                          <a:cs typeface="Times New Roman" panose="02020603050405020304" pitchFamily="18" charset="0"/>
                        </a:rPr>
                        <a:t> за 15 </a:t>
                      </a:r>
                      <a:r>
                        <a:rPr lang="ru-RU" sz="1200" dirty="0" err="1">
                          <a:effectLst/>
                          <a:latin typeface="Times New Roman" panose="02020603050405020304" pitchFamily="18" charset="0"/>
                          <a:cs typeface="Times New Roman" panose="02020603050405020304" pitchFamily="18" charset="0"/>
                        </a:rPr>
                        <a:t>робочих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днів</a:t>
                      </a:r>
                      <a:r>
                        <a:rPr lang="ru-RU" sz="1200" dirty="0">
                          <a:effectLst/>
                          <a:latin typeface="Times New Roman" panose="02020603050405020304" pitchFamily="18" charset="0"/>
                          <a:cs typeface="Times New Roman" panose="02020603050405020304" pitchFamily="18" charset="0"/>
                        </a:rPr>
                        <a:t> до </a:t>
                      </a:r>
                      <a:r>
                        <a:rPr lang="ru-RU" sz="1200" dirty="0" err="1">
                          <a:effectLst/>
                          <a:latin typeface="Times New Roman" panose="02020603050405020304" pitchFamily="18" charset="0"/>
                          <a:cs typeface="Times New Roman" panose="02020603050405020304" pitchFamily="18" charset="0"/>
                        </a:rPr>
                        <a:t>визначеної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її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проведення</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extLst>
                  <a:ext uri="{0D108BD9-81ED-4DB2-BD59-A6C34878D82A}">
                    <a16:rowId xmlns:a16="http://schemas.microsoft.com/office/drawing/2014/main" val="3043674087"/>
                  </a:ext>
                </a:extLst>
              </a:tr>
              <a:tr h="476878">
                <a:tc>
                  <a:txBody>
                    <a:bodyPr/>
                    <a:lstStyle/>
                    <a:p>
                      <a:pPr algn="just">
                        <a:lnSpc>
                          <a:spcPct val="115000"/>
                        </a:lnSpc>
                        <a:spcAft>
                          <a:spcPts val="0"/>
                        </a:spcAft>
                      </a:pPr>
                      <a:r>
                        <a:rPr lang="ru-RU" sz="700">
                          <a:effectLst/>
                        </a:rPr>
                        <a:t>16</a:t>
                      </a:r>
                      <a:endParaRPr lang="uk-U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Інформування про час та місце проведення стратегічної сесії </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Не </a:t>
                      </a:r>
                      <a:r>
                        <a:rPr lang="ru-RU" sz="1200" dirty="0" err="1">
                          <a:effectLst/>
                          <a:latin typeface="Times New Roman" panose="02020603050405020304" pitchFamily="18" charset="0"/>
                          <a:cs typeface="Times New Roman" panose="02020603050405020304" pitchFamily="18" charset="0"/>
                        </a:rPr>
                        <a:t>пізніше</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ніж</a:t>
                      </a:r>
                      <a:r>
                        <a:rPr lang="ru-RU" sz="1200" dirty="0">
                          <a:effectLst/>
                          <a:latin typeface="Times New Roman" panose="02020603050405020304" pitchFamily="18" charset="0"/>
                          <a:cs typeface="Times New Roman" panose="02020603050405020304" pitchFamily="18" charset="0"/>
                        </a:rPr>
                        <a:t> за 5 </a:t>
                      </a:r>
                      <a:r>
                        <a:rPr lang="ru-RU" sz="1200" dirty="0" err="1">
                          <a:effectLst/>
                          <a:latin typeface="Times New Roman" panose="02020603050405020304" pitchFamily="18" charset="0"/>
                          <a:cs typeface="Times New Roman" panose="02020603050405020304" pitchFamily="18" charset="0"/>
                        </a:rPr>
                        <a:t>робочих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днів</a:t>
                      </a:r>
                      <a:r>
                        <a:rPr lang="ru-RU" sz="1200" dirty="0">
                          <a:effectLst/>
                          <a:latin typeface="Times New Roman" panose="02020603050405020304" pitchFamily="18" charset="0"/>
                          <a:cs typeface="Times New Roman" panose="02020603050405020304" pitchFamily="18" charset="0"/>
                        </a:rPr>
                        <a:t> до </a:t>
                      </a:r>
                      <a:r>
                        <a:rPr lang="ru-RU" sz="1200" dirty="0" err="1">
                          <a:effectLst/>
                          <a:latin typeface="Times New Roman" panose="02020603050405020304" pitchFamily="18" charset="0"/>
                          <a:cs typeface="Times New Roman" panose="02020603050405020304" pitchFamily="18" charset="0"/>
                        </a:rPr>
                        <a:t>визначеної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її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проведення</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12" marR="45512" marT="0" marB="0"/>
                </a:tc>
                <a:extLst>
                  <a:ext uri="{0D108BD9-81ED-4DB2-BD59-A6C34878D82A}">
                    <a16:rowId xmlns:a16="http://schemas.microsoft.com/office/drawing/2014/main" val="1034417247"/>
                  </a:ext>
                </a:extLst>
              </a:tr>
            </a:tbl>
          </a:graphicData>
        </a:graphic>
      </p:graphicFrame>
    </p:spTree>
    <p:extLst>
      <p:ext uri="{BB962C8B-B14F-4D97-AF65-F5344CB8AC3E}">
        <p14:creationId xmlns:p14="http://schemas.microsoft.com/office/powerpoint/2010/main" val="2809769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09F7C969-D11D-49AC-A2C7-8902A58186DA}"/>
              </a:ext>
            </a:extLst>
          </p:cNvPr>
          <p:cNvSpPr>
            <a:spLocks noGrp="1"/>
          </p:cNvSpPr>
          <p:nvPr>
            <p:ph type="title"/>
          </p:nvPr>
        </p:nvSpPr>
        <p:spPr/>
        <p:txBody>
          <a:bodyPr/>
          <a:lstStyle/>
          <a:p>
            <a:endParaRPr lang="uk-UA"/>
          </a:p>
        </p:txBody>
      </p:sp>
      <p:graphicFrame>
        <p:nvGraphicFramePr>
          <p:cNvPr id="7" name="Объект 6">
            <a:extLst>
              <a:ext uri="{FF2B5EF4-FFF2-40B4-BE49-F238E27FC236}">
                <a16:creationId xmlns:a16="http://schemas.microsoft.com/office/drawing/2014/main" id="{32E3A36F-3B2E-4789-BB44-8C220B9511A9}"/>
              </a:ext>
            </a:extLst>
          </p:cNvPr>
          <p:cNvGraphicFramePr>
            <a:graphicFrameLocks noGrp="1"/>
          </p:cNvGraphicFramePr>
          <p:nvPr>
            <p:ph idx="1"/>
            <p:extLst>
              <p:ext uri="{D42A27DB-BD31-4B8C-83A1-F6EECF244321}">
                <p14:modId xmlns:p14="http://schemas.microsoft.com/office/powerpoint/2010/main" val="2482969411"/>
              </p:ext>
            </p:extLst>
          </p:nvPr>
        </p:nvGraphicFramePr>
        <p:xfrm>
          <a:off x="639192" y="365125"/>
          <a:ext cx="11203620" cy="6107837"/>
        </p:xfrm>
        <a:graphic>
          <a:graphicData uri="http://schemas.openxmlformats.org/drawingml/2006/table">
            <a:tbl>
              <a:tblPr firstRow="1" firstCol="1" bandRow="1">
                <a:tableStyleId>{5C22544A-7EE6-4342-B048-85BDC9FD1C3A}</a:tableStyleId>
              </a:tblPr>
              <a:tblGrid>
                <a:gridCol w="381740">
                  <a:extLst>
                    <a:ext uri="{9D8B030D-6E8A-4147-A177-3AD203B41FA5}">
                      <a16:colId xmlns:a16="http://schemas.microsoft.com/office/drawing/2014/main" val="848876607"/>
                    </a:ext>
                  </a:extLst>
                </a:gridCol>
                <a:gridCol w="6525087">
                  <a:extLst>
                    <a:ext uri="{9D8B030D-6E8A-4147-A177-3AD203B41FA5}">
                      <a16:colId xmlns:a16="http://schemas.microsoft.com/office/drawing/2014/main" val="489329154"/>
                    </a:ext>
                  </a:extLst>
                </a:gridCol>
                <a:gridCol w="4296793">
                  <a:extLst>
                    <a:ext uri="{9D8B030D-6E8A-4147-A177-3AD203B41FA5}">
                      <a16:colId xmlns:a16="http://schemas.microsoft.com/office/drawing/2014/main" val="2425670481"/>
                    </a:ext>
                  </a:extLst>
                </a:gridCol>
              </a:tblGrid>
              <a:tr h="739422">
                <a:tc>
                  <a:txBody>
                    <a:bodyPr/>
                    <a:lstStyle/>
                    <a:p>
                      <a:pPr algn="just">
                        <a:lnSpc>
                          <a:spcPct val="115000"/>
                        </a:lnSpc>
                        <a:spcAft>
                          <a:spcPts val="0"/>
                        </a:spcAft>
                      </a:pPr>
                      <a:r>
                        <a:rPr lang="ru-RU" sz="900">
                          <a:effectLst/>
                        </a:rPr>
                        <a:t>17</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Проведення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стратегічної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сесії</a:t>
                      </a:r>
                      <a:r>
                        <a:rPr lang="ru-RU" sz="1400" dirty="0">
                          <a:effectLst/>
                          <a:latin typeface="Times New Roman" panose="02020603050405020304" pitchFamily="18" charset="0"/>
                          <a:cs typeface="Times New Roman" panose="02020603050405020304" pitchFamily="18" charset="0"/>
                        </a:rPr>
                        <a:t> з </a:t>
                      </a:r>
                      <a:r>
                        <a:rPr lang="ru-RU" sz="1400" dirty="0" err="1">
                          <a:effectLst/>
                          <a:latin typeface="Times New Roman" panose="02020603050405020304" pitchFamily="18" charset="0"/>
                          <a:cs typeface="Times New Roman" panose="02020603050405020304" pitchFamily="18" charset="0"/>
                        </a:rPr>
                        <a:t>забезпечення</a:t>
                      </a:r>
                      <a:r>
                        <a:rPr lang="ru-RU" sz="1400" dirty="0">
                          <a:effectLst/>
                          <a:latin typeface="Times New Roman" panose="02020603050405020304" pitchFamily="18" charset="0"/>
                          <a:cs typeface="Times New Roman" panose="02020603050405020304" pitchFamily="18" charset="0"/>
                        </a:rPr>
                        <a:t> онлайн-</a:t>
                      </a:r>
                      <a:r>
                        <a:rPr lang="ru-RU" sz="1400" dirty="0" err="1">
                          <a:effectLst/>
                          <a:latin typeface="Times New Roman" panose="02020603050405020304" pitchFamily="18" charset="0"/>
                          <a:cs typeface="Times New Roman" panose="02020603050405020304" pitchFamily="18" charset="0"/>
                        </a:rPr>
                        <a:t>трансляції</a:t>
                      </a:r>
                      <a:r>
                        <a:rPr lang="ru-RU" sz="1400" dirty="0">
                          <a:effectLst/>
                          <a:latin typeface="Times New Roman" panose="02020603050405020304" pitchFamily="18" charset="0"/>
                          <a:cs typeface="Times New Roman" panose="02020603050405020304" pitchFamily="18" charset="0"/>
                        </a:rPr>
                        <a:t> та/</a:t>
                      </a:r>
                      <a:r>
                        <a:rPr lang="ru-RU" sz="1400" dirty="0" err="1">
                          <a:effectLst/>
                          <a:latin typeface="Times New Roman" panose="02020603050405020304" pitchFamily="18" charset="0"/>
                          <a:cs typeface="Times New Roman" panose="02020603050405020304" pitchFamily="18" charset="0"/>
                        </a:rPr>
                        <a:t>або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відеофіксації</a:t>
                      </a:r>
                      <a:r>
                        <a:rPr lang="ru-RU" sz="1400" dirty="0">
                          <a:effectLst/>
                          <a:latin typeface="Times New Roman" panose="02020603050405020304" pitchFamily="18" charset="0"/>
                          <a:cs typeface="Times New Roman" panose="02020603050405020304" pitchFamily="18" charset="0"/>
                        </a:rPr>
                        <a:t> на веб-</a:t>
                      </a:r>
                      <a:r>
                        <a:rPr lang="ru-RU" sz="1400" dirty="0" err="1">
                          <a:effectLst/>
                          <a:latin typeface="Times New Roman" panose="02020603050405020304" pitchFamily="18" charset="0"/>
                          <a:cs typeface="Times New Roman" panose="02020603050405020304" pitchFamily="18" charset="0"/>
                        </a:rPr>
                        <a:t>сайті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сільської</a:t>
                      </a:r>
                      <a:r>
                        <a:rPr lang="ru-RU" sz="1400" dirty="0">
                          <a:effectLst/>
                          <a:latin typeface="Times New Roman" panose="02020603050405020304" pitchFamily="18" charset="0"/>
                          <a:cs typeface="Times New Roman" panose="02020603050405020304" pitchFamily="18" charset="0"/>
                        </a:rPr>
                        <a:t> ради з </a:t>
                      </a:r>
                      <a:r>
                        <a:rPr lang="ru-RU" sz="1400" dirty="0" err="1">
                          <a:effectLst/>
                          <a:latin typeface="Times New Roman" panose="02020603050405020304" pitchFamily="18" charset="0"/>
                          <a:cs typeface="Times New Roman" panose="02020603050405020304" pitchFamily="18" charset="0"/>
                        </a:rPr>
                        <a:t>можливістю</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коментування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користувачами</a:t>
                      </a:r>
                      <a:r>
                        <a:rPr lang="ru-RU" sz="1400" dirty="0">
                          <a:effectLst/>
                          <a:latin typeface="Times New Roman" panose="02020603050405020304" pitchFamily="18" charset="0"/>
                          <a:cs typeface="Times New Roman" panose="02020603050405020304" pitchFamily="18" charset="0"/>
                        </a:rPr>
                        <a:t> веб-</a:t>
                      </a:r>
                      <a:r>
                        <a:rPr lang="ru-RU" sz="1400" dirty="0" err="1">
                          <a:effectLst/>
                          <a:latin typeface="Times New Roman" panose="02020603050405020304" pitchFamily="18" charset="0"/>
                          <a:cs typeface="Times New Roman" panose="02020603050405020304" pitchFamily="18" charset="0"/>
                        </a:rPr>
                        <a:t>сайтів</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dirty="0">
                          <a:effectLst/>
                          <a:latin typeface="Times New Roman" panose="02020603050405020304" pitchFamily="18" charset="0"/>
                          <a:cs typeface="Times New Roman" panose="02020603050405020304" pitchFamily="18" charset="0"/>
                        </a:rPr>
                        <a:t>Не </a:t>
                      </a:r>
                      <a:r>
                        <a:rPr lang="ru-RU" sz="1400" dirty="0" err="1">
                          <a:effectLst/>
                          <a:latin typeface="Times New Roman" panose="02020603050405020304" pitchFamily="18" charset="0"/>
                          <a:cs typeface="Times New Roman" panose="02020603050405020304" pitchFamily="18" charset="0"/>
                        </a:rPr>
                        <a:t>регламентований</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extLst>
                  <a:ext uri="{0D108BD9-81ED-4DB2-BD59-A6C34878D82A}">
                    <a16:rowId xmlns:a16="http://schemas.microsoft.com/office/drawing/2014/main" val="1815193295"/>
                  </a:ext>
                </a:extLst>
              </a:tr>
              <a:tr h="992676">
                <a:tc>
                  <a:txBody>
                    <a:bodyPr/>
                    <a:lstStyle/>
                    <a:p>
                      <a:pPr algn="just">
                        <a:lnSpc>
                          <a:spcPct val="115000"/>
                        </a:lnSpc>
                        <a:spcAft>
                          <a:spcPts val="0"/>
                        </a:spcAft>
                      </a:pPr>
                      <a:r>
                        <a:rPr lang="ru-RU" sz="900">
                          <a:effectLst/>
                        </a:rPr>
                        <a:t>18</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Інформування</a:t>
                      </a:r>
                      <a:r>
                        <a:rPr lang="ru-RU" sz="1400" dirty="0">
                          <a:effectLst/>
                          <a:latin typeface="Times New Roman" panose="02020603050405020304" pitchFamily="18" charset="0"/>
                          <a:cs typeface="Times New Roman" panose="02020603050405020304" pitchFamily="18" charset="0"/>
                        </a:rPr>
                        <a:t> про </a:t>
                      </a:r>
                      <a:r>
                        <a:rPr lang="ru-RU" sz="1400" dirty="0" err="1">
                          <a:effectLst/>
                          <a:latin typeface="Times New Roman" panose="02020603050405020304" pitchFamily="18" charset="0"/>
                          <a:cs typeface="Times New Roman" panose="02020603050405020304" pitchFamily="18" charset="0"/>
                        </a:rPr>
                        <a:t>визначений</a:t>
                      </a:r>
                      <a:r>
                        <a:rPr lang="ru-RU" sz="1400" dirty="0">
                          <a:effectLst/>
                          <a:latin typeface="Times New Roman" panose="02020603050405020304" pitchFamily="18" charset="0"/>
                          <a:cs typeface="Times New Roman" panose="02020603050405020304" pitchFamily="18" charset="0"/>
                        </a:rPr>
                        <a:t> порядок та </a:t>
                      </a:r>
                      <a:r>
                        <a:rPr lang="ru-RU" sz="1400" dirty="0" err="1">
                          <a:effectLst/>
                          <a:latin typeface="Times New Roman" panose="02020603050405020304" pitchFamily="18" charset="0"/>
                          <a:cs typeface="Times New Roman" panose="02020603050405020304" pitchFamily="18" charset="0"/>
                        </a:rPr>
                        <a:t>календарний</a:t>
                      </a:r>
                      <a:r>
                        <a:rPr lang="ru-RU" sz="1400" dirty="0">
                          <a:effectLst/>
                          <a:latin typeface="Times New Roman" panose="02020603050405020304" pitchFamily="18" charset="0"/>
                          <a:cs typeface="Times New Roman" panose="02020603050405020304" pitchFamily="18" charset="0"/>
                        </a:rPr>
                        <a:t> план </a:t>
                      </a:r>
                      <a:r>
                        <a:rPr lang="ru-RU" sz="1400" dirty="0" err="1">
                          <a:effectLst/>
                          <a:latin typeface="Times New Roman" panose="02020603050405020304" pitchFamily="18" charset="0"/>
                          <a:cs typeface="Times New Roman" panose="02020603050405020304" pitchFamily="18" charset="0"/>
                        </a:rPr>
                        <a:t>підготовчих</a:t>
                      </a:r>
                      <a:r>
                        <a:rPr lang="ru-RU" sz="1400" dirty="0">
                          <a:effectLst/>
                          <a:latin typeface="Times New Roman" panose="02020603050405020304" pitchFamily="18" charset="0"/>
                          <a:cs typeface="Times New Roman" panose="02020603050405020304" pitchFamily="18" charset="0"/>
                        </a:rPr>
                        <a:t> процедур для </a:t>
                      </a:r>
                      <a:r>
                        <a:rPr lang="ru-RU" sz="1400" dirty="0" err="1">
                          <a:effectLst/>
                          <a:latin typeface="Times New Roman" panose="02020603050405020304" pitchFamily="18" charset="0"/>
                          <a:cs typeface="Times New Roman" panose="02020603050405020304" pitchFamily="18" charset="0"/>
                        </a:rPr>
                        <a:t>розроблення</a:t>
                      </a:r>
                      <a:r>
                        <a:rPr lang="ru-RU" sz="1400" dirty="0">
                          <a:effectLst/>
                          <a:latin typeface="Times New Roman" panose="02020603050405020304" pitchFamily="18" charset="0"/>
                          <a:cs typeface="Times New Roman" panose="02020603050405020304" pitchFamily="18" charset="0"/>
                        </a:rPr>
                        <a:t> комплексного плану, </a:t>
                      </a:r>
                      <a:r>
                        <a:rPr lang="ru-RU" sz="1400" dirty="0" err="1">
                          <a:effectLst/>
                          <a:latin typeface="Times New Roman" panose="02020603050405020304" pitchFamily="18" charset="0"/>
                          <a:cs typeface="Times New Roman" panose="02020603050405020304" pitchFamily="18" charset="0"/>
                        </a:rPr>
                        <a:t>перелік</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документів</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довгострокового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планування</a:t>
                      </a:r>
                      <a:r>
                        <a:rPr lang="ru-RU" sz="1400" dirty="0">
                          <a:effectLst/>
                          <a:latin typeface="Times New Roman" panose="02020603050405020304" pitchFamily="18" charset="0"/>
                          <a:cs typeface="Times New Roman" panose="02020603050405020304" pitchFamily="18" charset="0"/>
                        </a:rPr>
                        <a:t> , </a:t>
                      </a:r>
                      <a:r>
                        <a:rPr lang="ru-RU" sz="1400" dirty="0" err="1">
                          <a:effectLst/>
                          <a:latin typeface="Times New Roman" panose="02020603050405020304" pitchFamily="18" charset="0"/>
                          <a:cs typeface="Times New Roman" panose="02020603050405020304" pitchFamily="18" charset="0"/>
                        </a:rPr>
                        <a:t>що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передбачається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використати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під</a:t>
                      </a:r>
                      <a:r>
                        <a:rPr lang="ru-RU" sz="1400" dirty="0">
                          <a:effectLst/>
                          <a:latin typeface="Times New Roman" panose="02020603050405020304" pitchFamily="18" charset="0"/>
                          <a:cs typeface="Times New Roman" panose="02020603050405020304" pitchFamily="18" charset="0"/>
                        </a:rPr>
                        <a:t> час </a:t>
                      </a:r>
                      <a:r>
                        <a:rPr lang="ru-RU" sz="1400" dirty="0" err="1">
                          <a:effectLst/>
                          <a:latin typeface="Times New Roman" panose="02020603050405020304" pitchFamily="18" charset="0"/>
                          <a:cs typeface="Times New Roman" panose="02020603050405020304" pitchFamily="18" charset="0"/>
                        </a:rPr>
                        <a:t>розроблення</a:t>
                      </a:r>
                      <a:r>
                        <a:rPr lang="ru-RU" sz="1400" dirty="0">
                          <a:effectLst/>
                          <a:latin typeface="Times New Roman" panose="02020603050405020304" pitchFamily="18" charset="0"/>
                          <a:cs typeface="Times New Roman" panose="02020603050405020304" pitchFamily="18" charset="0"/>
                        </a:rPr>
                        <a:t> комплексного плану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Не регламентований</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extLst>
                  <a:ext uri="{0D108BD9-81ED-4DB2-BD59-A6C34878D82A}">
                    <a16:rowId xmlns:a16="http://schemas.microsoft.com/office/drawing/2014/main" val="2475788159"/>
                  </a:ext>
                </a:extLst>
              </a:tr>
              <a:tr h="739422">
                <a:tc>
                  <a:txBody>
                    <a:bodyPr/>
                    <a:lstStyle/>
                    <a:p>
                      <a:pPr algn="just">
                        <a:lnSpc>
                          <a:spcPct val="115000"/>
                        </a:lnSpc>
                        <a:spcAft>
                          <a:spcPts val="0"/>
                        </a:spcAft>
                      </a:pPr>
                      <a:r>
                        <a:rPr lang="ru-RU" sz="900">
                          <a:effectLst/>
                        </a:rPr>
                        <a:t>19</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Інформування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уповноваженим</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представником</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робочої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групи</a:t>
                      </a:r>
                      <a:r>
                        <a:rPr lang="ru-RU" sz="1400" dirty="0">
                          <a:effectLst/>
                          <a:latin typeface="Times New Roman" panose="02020603050405020304" pitchFamily="18" charset="0"/>
                          <a:cs typeface="Times New Roman" panose="02020603050405020304" pitchFamily="18" charset="0"/>
                        </a:rPr>
                        <a:t> про </a:t>
                      </a:r>
                      <a:r>
                        <a:rPr lang="ru-RU" sz="1400" dirty="0" err="1">
                          <a:effectLst/>
                          <a:latin typeface="Times New Roman" panose="02020603050405020304" pitchFamily="18" charset="0"/>
                          <a:cs typeface="Times New Roman" panose="02020603050405020304" pitchFamily="18" charset="0"/>
                        </a:rPr>
                        <a:t>подальші</a:t>
                      </a:r>
                      <a:r>
                        <a:rPr lang="ru-RU" sz="1400" dirty="0">
                          <a:effectLst/>
                          <a:latin typeface="Times New Roman" panose="02020603050405020304" pitchFamily="18" charset="0"/>
                          <a:cs typeface="Times New Roman" panose="02020603050405020304" pitchFamily="18" charset="0"/>
                        </a:rPr>
                        <a:t> кроки з </a:t>
                      </a:r>
                      <a:r>
                        <a:rPr lang="ru-RU" sz="1400" dirty="0" err="1">
                          <a:effectLst/>
                          <a:latin typeface="Times New Roman" panose="02020603050405020304" pitchFamily="18" charset="0"/>
                          <a:cs typeface="Times New Roman" panose="02020603050405020304" pitchFamily="18" charset="0"/>
                        </a:rPr>
                        <a:t>формування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завдання</a:t>
                      </a:r>
                      <a:r>
                        <a:rPr lang="ru-RU" sz="1400" dirty="0">
                          <a:effectLst/>
                          <a:latin typeface="Times New Roman" panose="02020603050405020304" pitchFamily="18" charset="0"/>
                          <a:cs typeface="Times New Roman" panose="02020603050405020304" pitchFamily="18" charset="0"/>
                        </a:rPr>
                        <a:t> на </a:t>
                      </a:r>
                      <a:r>
                        <a:rPr lang="ru-RU" sz="1400" dirty="0" err="1">
                          <a:effectLst/>
                          <a:latin typeface="Times New Roman" panose="02020603050405020304" pitchFamily="18" charset="0"/>
                          <a:cs typeface="Times New Roman" panose="02020603050405020304" pitchFamily="18" charset="0"/>
                        </a:rPr>
                        <a:t>розроблення</a:t>
                      </a:r>
                      <a:r>
                        <a:rPr lang="ru-RU" sz="1400" dirty="0">
                          <a:effectLst/>
                          <a:latin typeface="Times New Roman" panose="02020603050405020304" pitchFamily="18" charset="0"/>
                          <a:cs typeface="Times New Roman" panose="02020603050405020304" pitchFamily="18" charset="0"/>
                        </a:rPr>
                        <a:t> комплексного плану , в тому </a:t>
                      </a:r>
                      <a:r>
                        <a:rPr lang="ru-RU" sz="1400" dirty="0" err="1">
                          <a:effectLst/>
                          <a:latin typeface="Times New Roman" panose="02020603050405020304" pitchFamily="18" charset="0"/>
                          <a:cs typeface="Times New Roman" panose="02020603050405020304" pitchFamily="18" charset="0"/>
                        </a:rPr>
                        <a:t>числі</a:t>
                      </a:r>
                      <a:r>
                        <a:rPr lang="ru-RU" sz="1400" dirty="0">
                          <a:effectLst/>
                          <a:latin typeface="Times New Roman" panose="02020603050405020304" pitchFamily="18" charset="0"/>
                          <a:cs typeface="Times New Roman" panose="02020603050405020304" pitchFamily="18" charset="0"/>
                        </a:rPr>
                        <a:t> про строки </a:t>
                      </a:r>
                      <a:r>
                        <a:rPr lang="ru-RU" sz="1400" dirty="0" err="1">
                          <a:effectLst/>
                          <a:latin typeface="Times New Roman" panose="02020603050405020304" pitchFamily="18" charset="0"/>
                          <a:cs typeface="Times New Roman" panose="02020603050405020304" pitchFamily="18" charset="0"/>
                        </a:rPr>
                        <a:t>публікації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напрацювань</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стратегічної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сесії</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Не регламентований</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extLst>
                  <a:ext uri="{0D108BD9-81ED-4DB2-BD59-A6C34878D82A}">
                    <a16:rowId xmlns:a16="http://schemas.microsoft.com/office/drawing/2014/main" val="1806481231"/>
                  </a:ext>
                </a:extLst>
              </a:tr>
              <a:tr h="486167">
                <a:tc>
                  <a:txBody>
                    <a:bodyPr/>
                    <a:lstStyle/>
                    <a:p>
                      <a:pPr algn="just">
                        <a:lnSpc>
                          <a:spcPct val="115000"/>
                        </a:lnSpc>
                        <a:spcAft>
                          <a:spcPts val="0"/>
                        </a:spcAft>
                      </a:pPr>
                      <a:r>
                        <a:rPr lang="ru-RU" sz="900">
                          <a:effectLst/>
                        </a:rPr>
                        <a:t>20</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Узагальнення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робочою</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групою</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напрацювань</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стратегічної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сесії</a:t>
                      </a:r>
                      <a:r>
                        <a:rPr lang="ru-RU" sz="1400" dirty="0">
                          <a:effectLst/>
                          <a:latin typeface="Times New Roman" panose="02020603050405020304" pitchFamily="18" charset="0"/>
                          <a:cs typeface="Times New Roman" panose="02020603050405020304" pitchFamily="18" charset="0"/>
                        </a:rPr>
                        <a:t> та </a:t>
                      </a:r>
                      <a:r>
                        <a:rPr lang="ru-RU" sz="1400" dirty="0" err="1">
                          <a:effectLst/>
                          <a:latin typeface="Times New Roman" panose="02020603050405020304" pitchFamily="18" charset="0"/>
                          <a:cs typeface="Times New Roman" panose="02020603050405020304" pitchFamily="18" charset="0"/>
                        </a:rPr>
                        <a:t>коментарів</a:t>
                      </a:r>
                      <a:r>
                        <a:rPr lang="ru-RU" sz="1400" dirty="0">
                          <a:effectLst/>
                          <a:latin typeface="Times New Roman" panose="02020603050405020304" pitchFamily="18" charset="0"/>
                          <a:cs typeface="Times New Roman" panose="02020603050405020304" pitchFamily="18" charset="0"/>
                        </a:rPr>
                        <a:t> до них у </a:t>
                      </a:r>
                      <a:r>
                        <a:rPr lang="ru-RU" sz="1400" dirty="0" err="1">
                          <a:effectLst/>
                          <a:latin typeface="Times New Roman" panose="02020603050405020304" pitchFamily="18" charset="0"/>
                          <a:cs typeface="Times New Roman" panose="02020603050405020304" pitchFamily="18" charset="0"/>
                        </a:rPr>
                        <a:t>вигляді</a:t>
                      </a:r>
                      <a:r>
                        <a:rPr lang="ru-RU" sz="1400" dirty="0">
                          <a:effectLst/>
                          <a:latin typeface="Times New Roman" panose="02020603050405020304" pitchFamily="18" charset="0"/>
                          <a:cs typeface="Times New Roman" panose="02020603050405020304" pitchFamily="18" charset="0"/>
                        </a:rPr>
                        <a:t> протоколу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Не регламентований</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extLst>
                  <a:ext uri="{0D108BD9-81ED-4DB2-BD59-A6C34878D82A}">
                    <a16:rowId xmlns:a16="http://schemas.microsoft.com/office/drawing/2014/main" val="1800056443"/>
                  </a:ext>
                </a:extLst>
              </a:tr>
              <a:tr h="486167">
                <a:tc>
                  <a:txBody>
                    <a:bodyPr/>
                    <a:lstStyle/>
                    <a:p>
                      <a:pPr algn="just">
                        <a:lnSpc>
                          <a:spcPct val="115000"/>
                        </a:lnSpc>
                        <a:spcAft>
                          <a:spcPts val="0"/>
                        </a:spcAft>
                      </a:pPr>
                      <a:r>
                        <a:rPr lang="ru-RU" sz="900">
                          <a:effectLst/>
                        </a:rPr>
                        <a:t>21</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Публікація</a:t>
                      </a:r>
                      <a:r>
                        <a:rPr lang="ru-RU" sz="1400" dirty="0">
                          <a:effectLst/>
                          <a:latin typeface="Times New Roman" panose="02020603050405020304" pitchFamily="18" charset="0"/>
                          <a:cs typeface="Times New Roman" panose="02020603050405020304" pitchFamily="18" charset="0"/>
                        </a:rPr>
                        <a:t> протоколу </a:t>
                      </a:r>
                      <a:r>
                        <a:rPr lang="ru-RU" sz="1400" dirty="0" err="1">
                          <a:effectLst/>
                          <a:latin typeface="Times New Roman" panose="02020603050405020304" pitchFamily="18" charset="0"/>
                          <a:cs typeface="Times New Roman" panose="02020603050405020304" pitchFamily="18" charset="0"/>
                        </a:rPr>
                        <a:t>стратегічної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сесії</a:t>
                      </a:r>
                      <a:r>
                        <a:rPr lang="ru-RU" sz="1400" dirty="0">
                          <a:effectLst/>
                          <a:latin typeface="Times New Roman" panose="02020603050405020304" pitchFamily="18" charset="0"/>
                          <a:cs typeface="Times New Roman" panose="02020603050405020304" pitchFamily="18" charset="0"/>
                        </a:rPr>
                        <a:t> на веб-</a:t>
                      </a:r>
                      <a:r>
                        <a:rPr lang="ru-RU" sz="1400" dirty="0" err="1">
                          <a:effectLst/>
                          <a:latin typeface="Times New Roman" panose="02020603050405020304" pitchFamily="18" charset="0"/>
                          <a:cs typeface="Times New Roman" panose="02020603050405020304" pitchFamily="18" charset="0"/>
                        </a:rPr>
                        <a:t>сайті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замовника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із</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забезпеченням</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можливості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коментування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користувачами</a:t>
                      </a:r>
                      <a:r>
                        <a:rPr lang="ru-RU"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Коментування не менш як 10 робочих днів</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extLst>
                  <a:ext uri="{0D108BD9-81ED-4DB2-BD59-A6C34878D82A}">
                    <a16:rowId xmlns:a16="http://schemas.microsoft.com/office/drawing/2014/main" val="2063456047"/>
                  </a:ext>
                </a:extLst>
              </a:tr>
              <a:tr h="486167">
                <a:tc>
                  <a:txBody>
                    <a:bodyPr/>
                    <a:lstStyle/>
                    <a:p>
                      <a:pPr algn="just">
                        <a:lnSpc>
                          <a:spcPct val="115000"/>
                        </a:lnSpc>
                        <a:spcAft>
                          <a:spcPts val="0"/>
                        </a:spcAft>
                      </a:pPr>
                      <a:r>
                        <a:rPr lang="ru-RU" sz="900">
                          <a:effectLst/>
                        </a:rPr>
                        <a:t>22</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Підготовка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замовником</a:t>
                      </a:r>
                      <a:r>
                        <a:rPr lang="ru-RU" sz="1400" dirty="0">
                          <a:effectLst/>
                          <a:latin typeface="Times New Roman" panose="02020603050405020304" pitchFamily="18" charset="0"/>
                          <a:cs typeface="Times New Roman" panose="02020603050405020304" pitchFamily="18" charset="0"/>
                        </a:rPr>
                        <a:t> разом з </a:t>
                      </a:r>
                      <a:r>
                        <a:rPr lang="ru-RU" sz="1400" dirty="0" err="1">
                          <a:effectLst/>
                          <a:latin typeface="Times New Roman" panose="02020603050405020304" pitchFamily="18" charset="0"/>
                          <a:cs typeface="Times New Roman" panose="02020603050405020304" pitchFamily="18" charset="0"/>
                        </a:rPr>
                        <a:t>робочою</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групою</a:t>
                      </a:r>
                      <a:r>
                        <a:rPr lang="ru-RU" sz="1400" dirty="0">
                          <a:effectLst/>
                          <a:latin typeface="Times New Roman" panose="02020603050405020304" pitchFamily="18" charset="0"/>
                          <a:cs typeface="Times New Roman" panose="02020603050405020304" pitchFamily="18" charset="0"/>
                        </a:rPr>
                        <a:t> та </a:t>
                      </a:r>
                      <a:r>
                        <a:rPr lang="ru-RU" sz="1400" dirty="0" err="1">
                          <a:effectLst/>
                          <a:latin typeface="Times New Roman" panose="02020603050405020304" pitchFamily="18" charset="0"/>
                          <a:cs typeface="Times New Roman" panose="02020603050405020304" pitchFamily="18" charset="0"/>
                        </a:rPr>
                        <a:t>виконавцем</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підготовчого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етапу</a:t>
                      </a:r>
                      <a:r>
                        <a:rPr lang="ru-RU" sz="1400" dirty="0">
                          <a:effectLst/>
                          <a:latin typeface="Times New Roman" panose="02020603050405020304" pitchFamily="18" charset="0"/>
                          <a:cs typeface="Times New Roman" panose="02020603050405020304" pitchFamily="18" charset="0"/>
                        </a:rPr>
                        <a:t> проекту </a:t>
                      </a:r>
                      <a:r>
                        <a:rPr lang="ru-RU" sz="1400" dirty="0" err="1">
                          <a:effectLst/>
                          <a:latin typeface="Times New Roman" panose="02020603050405020304" pitchFamily="18" charset="0"/>
                          <a:cs typeface="Times New Roman" panose="02020603050405020304" pitchFamily="18" charset="0"/>
                        </a:rPr>
                        <a:t>завдання</a:t>
                      </a:r>
                      <a:r>
                        <a:rPr lang="ru-RU" sz="1400" dirty="0">
                          <a:effectLst/>
                          <a:latin typeface="Times New Roman" panose="02020603050405020304" pitchFamily="18" charset="0"/>
                          <a:cs typeface="Times New Roman" panose="02020603050405020304" pitchFamily="18" charset="0"/>
                        </a:rPr>
                        <a:t> на </a:t>
                      </a:r>
                      <a:r>
                        <a:rPr lang="ru-RU" sz="1400" dirty="0" err="1">
                          <a:effectLst/>
                          <a:latin typeface="Times New Roman" panose="02020603050405020304" pitchFamily="18" charset="0"/>
                          <a:cs typeface="Times New Roman" panose="02020603050405020304" pitchFamily="18" charset="0"/>
                        </a:rPr>
                        <a:t>розроблення</a:t>
                      </a:r>
                      <a:r>
                        <a:rPr lang="ru-RU" sz="1400" dirty="0">
                          <a:effectLst/>
                          <a:latin typeface="Times New Roman" panose="02020603050405020304" pitchFamily="18" charset="0"/>
                          <a:cs typeface="Times New Roman" panose="02020603050405020304" pitchFamily="18" charset="0"/>
                        </a:rPr>
                        <a:t> комплексного плану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IV </a:t>
                      </a:r>
                      <a:r>
                        <a:rPr lang="ru-RU" sz="1400">
                          <a:effectLst/>
                          <a:latin typeface="Times New Roman" panose="02020603050405020304" pitchFamily="18" charset="0"/>
                          <a:cs typeface="Times New Roman" panose="02020603050405020304" pitchFamily="18" charset="0"/>
                        </a:rPr>
                        <a:t>квартал 2022 –</a:t>
                      </a:r>
                      <a:endParaRPr lang="uk-UA" sz="14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I</a:t>
                      </a:r>
                      <a:r>
                        <a:rPr lang="ru-RU" sz="1400">
                          <a:effectLst/>
                          <a:latin typeface="Times New Roman" panose="02020603050405020304" pitchFamily="18" charset="0"/>
                          <a:cs typeface="Times New Roman" panose="02020603050405020304" pitchFamily="18" charset="0"/>
                        </a:rPr>
                        <a:t> квартал 2023</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extLst>
                  <a:ext uri="{0D108BD9-81ED-4DB2-BD59-A6C34878D82A}">
                    <a16:rowId xmlns:a16="http://schemas.microsoft.com/office/drawing/2014/main" val="1273304886"/>
                  </a:ext>
                </a:extLst>
              </a:tr>
              <a:tr h="992676">
                <a:tc>
                  <a:txBody>
                    <a:bodyPr/>
                    <a:lstStyle/>
                    <a:p>
                      <a:pPr algn="just">
                        <a:lnSpc>
                          <a:spcPct val="115000"/>
                        </a:lnSpc>
                        <a:spcAft>
                          <a:spcPts val="0"/>
                        </a:spcAft>
                      </a:pPr>
                      <a:r>
                        <a:rPr lang="ru-RU" sz="900">
                          <a:effectLst/>
                        </a:rPr>
                        <a:t>23</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Схвалення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робочою</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групою</a:t>
                      </a:r>
                      <a:r>
                        <a:rPr lang="ru-RU" sz="1400" dirty="0">
                          <a:effectLst/>
                          <a:latin typeface="Times New Roman" panose="02020603050405020304" pitchFamily="18" charset="0"/>
                          <a:cs typeface="Times New Roman" panose="02020603050405020304" pitchFamily="18" charset="0"/>
                        </a:rPr>
                        <a:t> проекту </a:t>
                      </a:r>
                      <a:r>
                        <a:rPr lang="ru-RU" sz="1400" dirty="0" err="1">
                          <a:effectLst/>
                          <a:latin typeface="Times New Roman" panose="02020603050405020304" pitchFamily="18" charset="0"/>
                          <a:cs typeface="Times New Roman" panose="02020603050405020304" pitchFamily="18" charset="0"/>
                        </a:rPr>
                        <a:t>завдання</a:t>
                      </a:r>
                      <a:r>
                        <a:rPr lang="ru-RU" sz="1400" dirty="0">
                          <a:effectLst/>
                          <a:latin typeface="Times New Roman" panose="02020603050405020304" pitchFamily="18" charset="0"/>
                          <a:cs typeface="Times New Roman" panose="02020603050405020304" pitchFamily="18" charset="0"/>
                        </a:rPr>
                        <a:t> на </a:t>
                      </a:r>
                      <a:r>
                        <a:rPr lang="ru-RU" sz="1400" dirty="0" err="1">
                          <a:effectLst/>
                          <a:latin typeface="Times New Roman" panose="02020603050405020304" pitchFamily="18" charset="0"/>
                          <a:cs typeface="Times New Roman" panose="02020603050405020304" pitchFamily="18" charset="0"/>
                        </a:rPr>
                        <a:t>розроблення</a:t>
                      </a:r>
                      <a:r>
                        <a:rPr lang="ru-RU" sz="1400" dirty="0">
                          <a:effectLst/>
                          <a:latin typeface="Times New Roman" panose="02020603050405020304" pitchFamily="18" charset="0"/>
                          <a:cs typeface="Times New Roman" panose="02020603050405020304" pitchFamily="18" charset="0"/>
                        </a:rPr>
                        <a:t> комплексного плану не </a:t>
                      </a:r>
                      <a:r>
                        <a:rPr lang="ru-RU" sz="1400" dirty="0" err="1">
                          <a:effectLst/>
                          <a:latin typeface="Times New Roman" panose="02020603050405020304" pitchFamily="18" charset="0"/>
                          <a:cs typeface="Times New Roman" panose="02020603050405020304" pitchFamily="18" charset="0"/>
                        </a:rPr>
                        <a:t>менш</a:t>
                      </a:r>
                      <a:r>
                        <a:rPr lang="ru-RU" sz="1400" dirty="0">
                          <a:effectLst/>
                          <a:latin typeface="Times New Roman" panose="02020603050405020304" pitchFamily="18" charset="0"/>
                          <a:cs typeface="Times New Roman" panose="02020603050405020304" pitchFamily="18" charset="0"/>
                        </a:rPr>
                        <a:t> як </a:t>
                      </a:r>
                      <a:r>
                        <a:rPr lang="ru-RU" sz="1400" dirty="0" err="1">
                          <a:effectLst/>
                          <a:latin typeface="Times New Roman" panose="02020603050405020304" pitchFamily="18" charset="0"/>
                          <a:cs typeface="Times New Roman" panose="02020603050405020304" pitchFamily="18" charset="0"/>
                        </a:rPr>
                        <a:t>двома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третинами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голосів</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від</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свого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затвердженого</a:t>
                      </a:r>
                      <a:r>
                        <a:rPr lang="ru-RU" sz="1400" dirty="0">
                          <a:effectLst/>
                          <a:latin typeface="Times New Roman" panose="02020603050405020304" pitchFamily="18" charset="0"/>
                          <a:cs typeface="Times New Roman" panose="02020603050405020304" pitchFamily="18" charset="0"/>
                        </a:rPr>
                        <a:t> складу та </a:t>
                      </a:r>
                      <a:r>
                        <a:rPr lang="ru-RU" sz="1400" dirty="0" err="1">
                          <a:effectLst/>
                          <a:latin typeface="Times New Roman" panose="02020603050405020304" pitchFamily="18" charset="0"/>
                          <a:cs typeface="Times New Roman" panose="02020603050405020304" pitchFamily="18" charset="0"/>
                        </a:rPr>
                        <a:t>затвердження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замовником</a:t>
                      </a:r>
                      <a:r>
                        <a:rPr lang="ru-RU" sz="1400" dirty="0">
                          <a:effectLst/>
                          <a:latin typeface="Times New Roman" panose="02020603050405020304" pitchFamily="18" charset="0"/>
                          <a:cs typeface="Times New Roman" panose="02020603050405020304" pitchFamily="18" charset="0"/>
                        </a:rPr>
                        <a:t> , </a:t>
                      </a:r>
                      <a:r>
                        <a:rPr lang="ru-RU" sz="1400" dirty="0" err="1">
                          <a:effectLst/>
                          <a:latin typeface="Times New Roman" panose="02020603050405020304" pitchFamily="18" charset="0"/>
                          <a:cs typeface="Times New Roman" panose="02020603050405020304" pitchFamily="18" charset="0"/>
                        </a:rPr>
                        <a:t>публікація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завдання</a:t>
                      </a:r>
                      <a:r>
                        <a:rPr lang="ru-RU" sz="1400" dirty="0">
                          <a:effectLst/>
                          <a:latin typeface="Times New Roman" panose="02020603050405020304" pitchFamily="18" charset="0"/>
                          <a:cs typeface="Times New Roman" panose="02020603050405020304" pitchFamily="18" charset="0"/>
                        </a:rPr>
                        <a:t> на веб-</a:t>
                      </a:r>
                      <a:r>
                        <a:rPr lang="ru-RU" sz="1400" dirty="0" err="1">
                          <a:effectLst/>
                          <a:latin typeface="Times New Roman" panose="02020603050405020304" pitchFamily="18" charset="0"/>
                          <a:cs typeface="Times New Roman" panose="02020603050405020304" pitchFamily="18" charset="0"/>
                        </a:rPr>
                        <a:t>сайті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сільської</a:t>
                      </a:r>
                      <a:r>
                        <a:rPr lang="ru-RU" sz="1400" dirty="0">
                          <a:effectLst/>
                          <a:latin typeface="Times New Roman" panose="02020603050405020304" pitchFamily="18" charset="0"/>
                          <a:cs typeface="Times New Roman" panose="02020603050405020304" pitchFamily="18" charset="0"/>
                        </a:rPr>
                        <a:t> ради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dirty="0">
                          <a:effectLst/>
                          <a:latin typeface="Times New Roman" panose="02020603050405020304" pitchFamily="18" charset="0"/>
                          <a:cs typeface="Times New Roman" panose="02020603050405020304" pitchFamily="18" charset="0"/>
                        </a:rPr>
                        <a:t>Не </a:t>
                      </a:r>
                      <a:r>
                        <a:rPr lang="ru-RU" sz="1400" dirty="0" err="1">
                          <a:effectLst/>
                          <a:latin typeface="Times New Roman" panose="02020603050405020304" pitchFamily="18" charset="0"/>
                          <a:cs typeface="Times New Roman" panose="02020603050405020304" pitchFamily="18" charset="0"/>
                        </a:rPr>
                        <a:t>регламентований</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extLst>
                  <a:ext uri="{0D108BD9-81ED-4DB2-BD59-A6C34878D82A}">
                    <a16:rowId xmlns:a16="http://schemas.microsoft.com/office/drawing/2014/main" val="2601753783"/>
                  </a:ext>
                </a:extLst>
              </a:tr>
              <a:tr h="445718">
                <a:tc>
                  <a:txBody>
                    <a:bodyPr/>
                    <a:lstStyle/>
                    <a:p>
                      <a:pPr algn="just">
                        <a:lnSpc>
                          <a:spcPct val="115000"/>
                        </a:lnSpc>
                        <a:spcAft>
                          <a:spcPts val="0"/>
                        </a:spcAft>
                      </a:pPr>
                      <a:r>
                        <a:rPr lang="ru-RU" sz="900">
                          <a:effectLst/>
                        </a:rPr>
                        <a:t>24</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Проведення тендерних закупівель щодо розроблення комплексного плану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I</a:t>
                      </a:r>
                      <a:r>
                        <a:rPr lang="ru-RU" sz="1400" dirty="0">
                          <a:effectLst/>
                          <a:latin typeface="Times New Roman" panose="02020603050405020304" pitchFamily="18" charset="0"/>
                          <a:cs typeface="Times New Roman" panose="02020603050405020304" pitchFamily="18" charset="0"/>
                        </a:rPr>
                        <a:t> – </a:t>
                      </a:r>
                      <a:r>
                        <a:rPr lang="en-US" sz="1400" dirty="0">
                          <a:effectLst/>
                          <a:latin typeface="Times New Roman" panose="02020603050405020304" pitchFamily="18" charset="0"/>
                          <a:cs typeface="Times New Roman" panose="02020603050405020304" pitchFamily="18" charset="0"/>
                        </a:rPr>
                        <a:t>III  </a:t>
                      </a:r>
                      <a:r>
                        <a:rPr lang="ru-RU" sz="1400" dirty="0" err="1">
                          <a:effectLst/>
                          <a:latin typeface="Times New Roman" panose="02020603050405020304" pitchFamily="18" charset="0"/>
                          <a:cs typeface="Times New Roman" panose="02020603050405020304" pitchFamily="18" charset="0"/>
                        </a:rPr>
                        <a:t>квартали</a:t>
                      </a:r>
                      <a:r>
                        <a:rPr lang="ru-RU" sz="1400" dirty="0">
                          <a:effectLst/>
                          <a:latin typeface="Times New Roman" panose="02020603050405020304" pitchFamily="18" charset="0"/>
                          <a:cs typeface="Times New Roman" panose="02020603050405020304" pitchFamily="18" charset="0"/>
                        </a:rPr>
                        <a:t>  2023</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extLst>
                  <a:ext uri="{0D108BD9-81ED-4DB2-BD59-A6C34878D82A}">
                    <a16:rowId xmlns:a16="http://schemas.microsoft.com/office/drawing/2014/main" val="626663604"/>
                  </a:ext>
                </a:extLst>
              </a:tr>
              <a:tr h="739422">
                <a:tc>
                  <a:txBody>
                    <a:bodyPr/>
                    <a:lstStyle/>
                    <a:p>
                      <a:pPr algn="just">
                        <a:lnSpc>
                          <a:spcPct val="115000"/>
                        </a:lnSpc>
                        <a:spcAft>
                          <a:spcPts val="0"/>
                        </a:spcAft>
                      </a:pPr>
                      <a:r>
                        <a:rPr lang="ru-RU" sz="900">
                          <a:effectLst/>
                        </a:rPr>
                        <a:t>25</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Визначення розробника комплексного плану</a:t>
                      </a:r>
                      <a:endParaRPr lang="uk-UA" sz="14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Публікація на веб-сайті замовника календарного плану виконання робіт з розроблення комплексного плану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tc>
                  <a:txBody>
                    <a:bodyPr/>
                    <a:lstStyle/>
                    <a:p>
                      <a:pPr algn="just">
                        <a:lnSpc>
                          <a:spcPct val="115000"/>
                        </a:lnSpc>
                        <a:spcAft>
                          <a:spcPts val="0"/>
                        </a:spcAft>
                      </a:pPr>
                      <a:r>
                        <a:rPr lang="ru-RU" sz="1400" dirty="0">
                          <a:effectLst/>
                          <a:latin typeface="Times New Roman" panose="02020603050405020304" pitchFamily="18" charset="0"/>
                          <a:cs typeface="Times New Roman" panose="02020603050405020304" pitchFamily="18" charset="0"/>
                        </a:rPr>
                        <a:t>Не </a:t>
                      </a:r>
                      <a:r>
                        <a:rPr lang="ru-RU" sz="1400" dirty="0" err="1">
                          <a:effectLst/>
                          <a:latin typeface="Times New Roman" panose="02020603050405020304" pitchFamily="18" charset="0"/>
                          <a:cs typeface="Times New Roman" panose="02020603050405020304" pitchFamily="18" charset="0"/>
                        </a:rPr>
                        <a:t>регламентований</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7" marR="62647" marT="0" marB="0"/>
                </a:tc>
                <a:extLst>
                  <a:ext uri="{0D108BD9-81ED-4DB2-BD59-A6C34878D82A}">
                    <a16:rowId xmlns:a16="http://schemas.microsoft.com/office/drawing/2014/main" val="1984807952"/>
                  </a:ext>
                </a:extLst>
              </a:tr>
            </a:tbl>
          </a:graphicData>
        </a:graphic>
      </p:graphicFrame>
    </p:spTree>
    <p:extLst>
      <p:ext uri="{BB962C8B-B14F-4D97-AF65-F5344CB8AC3E}">
        <p14:creationId xmlns:p14="http://schemas.microsoft.com/office/powerpoint/2010/main" val="389183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2E72A603-A731-4205-B243-26703E9841AB}"/>
              </a:ext>
            </a:extLst>
          </p:cNvPr>
          <p:cNvSpPr>
            <a:spLocks noGrp="1"/>
          </p:cNvSpPr>
          <p:nvPr>
            <p:ph type="title"/>
          </p:nvPr>
        </p:nvSpPr>
        <p:spPr/>
        <p:txBody>
          <a:bodyPr/>
          <a:lstStyle/>
          <a:p>
            <a:endParaRPr lang="uk-UA" dirty="0"/>
          </a:p>
        </p:txBody>
      </p:sp>
      <p:graphicFrame>
        <p:nvGraphicFramePr>
          <p:cNvPr id="7" name="Объект 6">
            <a:extLst>
              <a:ext uri="{FF2B5EF4-FFF2-40B4-BE49-F238E27FC236}">
                <a16:creationId xmlns:a16="http://schemas.microsoft.com/office/drawing/2014/main" id="{20F38B8D-3DA5-46BB-BA0A-5047B2E73AB8}"/>
              </a:ext>
            </a:extLst>
          </p:cNvPr>
          <p:cNvGraphicFramePr>
            <a:graphicFrameLocks noGrp="1"/>
          </p:cNvGraphicFramePr>
          <p:nvPr>
            <p:ph idx="1"/>
            <p:extLst>
              <p:ext uri="{D42A27DB-BD31-4B8C-83A1-F6EECF244321}">
                <p14:modId xmlns:p14="http://schemas.microsoft.com/office/powerpoint/2010/main" val="2797767294"/>
              </p:ext>
            </p:extLst>
          </p:nvPr>
        </p:nvGraphicFramePr>
        <p:xfrm>
          <a:off x="648069" y="683582"/>
          <a:ext cx="11043820" cy="6083756"/>
        </p:xfrm>
        <a:graphic>
          <a:graphicData uri="http://schemas.openxmlformats.org/drawingml/2006/table">
            <a:tbl>
              <a:tblPr firstRow="1" firstCol="1" bandRow="1">
                <a:tableStyleId>{5C22544A-7EE6-4342-B048-85BDC9FD1C3A}</a:tableStyleId>
              </a:tblPr>
              <a:tblGrid>
                <a:gridCol w="404470">
                  <a:extLst>
                    <a:ext uri="{9D8B030D-6E8A-4147-A177-3AD203B41FA5}">
                      <a16:colId xmlns:a16="http://schemas.microsoft.com/office/drawing/2014/main" val="2166096110"/>
                    </a:ext>
                  </a:extLst>
                </a:gridCol>
                <a:gridCol w="3912819">
                  <a:extLst>
                    <a:ext uri="{9D8B030D-6E8A-4147-A177-3AD203B41FA5}">
                      <a16:colId xmlns:a16="http://schemas.microsoft.com/office/drawing/2014/main" val="909216001"/>
                    </a:ext>
                  </a:extLst>
                </a:gridCol>
                <a:gridCol w="6726531">
                  <a:extLst>
                    <a:ext uri="{9D8B030D-6E8A-4147-A177-3AD203B41FA5}">
                      <a16:colId xmlns:a16="http://schemas.microsoft.com/office/drawing/2014/main" val="3097273521"/>
                    </a:ext>
                  </a:extLst>
                </a:gridCol>
              </a:tblGrid>
              <a:tr h="335470">
                <a:tc>
                  <a:txBody>
                    <a:bodyPr/>
                    <a:lstStyle/>
                    <a:p>
                      <a:pPr algn="ctr">
                        <a:lnSpc>
                          <a:spcPct val="150000"/>
                        </a:lnSpc>
                        <a:spcAft>
                          <a:spcPts val="0"/>
                        </a:spcAft>
                      </a:pPr>
                      <a:r>
                        <a:rPr lang="ru-RU" sz="1000">
                          <a:effectLst/>
                        </a:rPr>
                        <a:t>№</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П.І.Б</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lgn="ctr">
                        <a:lnSpc>
                          <a:spcPct val="150000"/>
                        </a:lnSpc>
                        <a:spcAft>
                          <a:spcPts val="0"/>
                        </a:spcAft>
                      </a:pPr>
                      <a:r>
                        <a:rPr lang="ru-RU" sz="1400">
                          <a:effectLst/>
                          <a:latin typeface="Times New Roman" panose="02020603050405020304" pitchFamily="18" charset="0"/>
                          <a:cs typeface="Times New Roman" panose="02020603050405020304" pitchFamily="18" charset="0"/>
                        </a:rPr>
                        <a:t>Статус</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463677772"/>
                  </a:ext>
                </a:extLst>
              </a:tr>
              <a:tr h="335470">
                <a:tc>
                  <a:txBody>
                    <a:bodyPr/>
                    <a:lstStyle/>
                    <a:p>
                      <a:pPr algn="ctr">
                        <a:lnSpc>
                          <a:spcPct val="150000"/>
                        </a:lnSpc>
                        <a:spcAft>
                          <a:spcPts val="0"/>
                        </a:spcAft>
                      </a:pPr>
                      <a:r>
                        <a:rPr lang="ru-RU" sz="1000">
                          <a:effectLst/>
                        </a:rPr>
                        <a:t>1.</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БІЛОУС  Людмила  </a:t>
                      </a:r>
                      <a:r>
                        <a:rPr lang="ru-RU" sz="1400" dirty="0" err="1">
                          <a:effectLst/>
                          <a:latin typeface="Times New Roman" panose="02020603050405020304" pitchFamily="18" charset="0"/>
                          <a:cs typeface="Times New Roman" panose="02020603050405020304" pitchFamily="18" charset="0"/>
                        </a:rPr>
                        <a:t>Вікторівна</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lnSpc>
                          <a:spcPct val="150000"/>
                        </a:lnSpc>
                        <a:spcAft>
                          <a:spcPts val="0"/>
                        </a:spcAft>
                      </a:pPr>
                      <a:r>
                        <a:rPr lang="ru-RU" sz="1400">
                          <a:effectLst/>
                          <a:latin typeface="Times New Roman" panose="02020603050405020304" pitchFamily="18" charset="0"/>
                          <a:cs typeface="Times New Roman" panose="02020603050405020304" pitchFamily="18" charset="0"/>
                        </a:rPr>
                        <a:t>Секретар сільської ради</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2040247185"/>
                  </a:ext>
                </a:extLst>
              </a:tr>
              <a:tr h="508080">
                <a:tc>
                  <a:txBody>
                    <a:bodyPr/>
                    <a:lstStyle/>
                    <a:p>
                      <a:pPr algn="ctr">
                        <a:lnSpc>
                          <a:spcPct val="150000"/>
                        </a:lnSpc>
                        <a:spcAft>
                          <a:spcPts val="0"/>
                        </a:spcAft>
                      </a:pPr>
                      <a:r>
                        <a:rPr lang="ru-RU" sz="1000">
                          <a:effectLst/>
                        </a:rPr>
                        <a:t>2.</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lnSpc>
                          <a:spcPct val="150000"/>
                        </a:lnSpc>
                        <a:spcAft>
                          <a:spcPts val="0"/>
                        </a:spcAft>
                      </a:pPr>
                      <a:r>
                        <a:rPr lang="ru-RU" sz="1400" dirty="0">
                          <a:effectLst/>
                          <a:latin typeface="Times New Roman" panose="02020603050405020304" pitchFamily="18" charset="0"/>
                          <a:cs typeface="Times New Roman" panose="02020603050405020304" pitchFamily="18" charset="0"/>
                        </a:rPr>
                        <a:t>ХОДИМЧУК  </a:t>
                      </a:r>
                      <a:r>
                        <a:rPr lang="ru-RU" sz="1400" dirty="0" err="1">
                          <a:effectLst/>
                          <a:latin typeface="Times New Roman" panose="02020603050405020304" pitchFamily="18" charset="0"/>
                          <a:cs typeface="Times New Roman" panose="02020603050405020304" pitchFamily="18" charset="0"/>
                        </a:rPr>
                        <a:t>Наталія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Петрівна</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Начальник </a:t>
                      </a:r>
                      <a:r>
                        <a:rPr lang="ru-RU" sz="1400">
                          <a:effectLst/>
                          <a:latin typeface="Times New Roman" panose="02020603050405020304" pitchFamily="18" charset="0"/>
                          <a:cs typeface="Times New Roman" panose="02020603050405020304" pitchFamily="18" charset="0"/>
                        </a:rPr>
                        <a:t>відділу-головний</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архітектор</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відділу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житлово-комунального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господарства</a:t>
                      </a:r>
                      <a:r>
                        <a:rPr lang="ru-RU" sz="1400" dirty="0">
                          <a:effectLst/>
                          <a:latin typeface="Times New Roman" panose="02020603050405020304" pitchFamily="18" charset="0"/>
                          <a:cs typeface="Times New Roman" panose="02020603050405020304" pitchFamily="18" charset="0"/>
                        </a:rPr>
                        <a:t> , </a:t>
                      </a:r>
                      <a:r>
                        <a:rPr lang="ru-RU" sz="1400" dirty="0" err="1">
                          <a:effectLst/>
                          <a:latin typeface="Times New Roman" panose="02020603050405020304" pitchFamily="18" charset="0"/>
                          <a:cs typeface="Times New Roman" panose="02020603050405020304" pitchFamily="18" charset="0"/>
                        </a:rPr>
                        <a:t>інвестицій</a:t>
                      </a:r>
                      <a:r>
                        <a:rPr lang="ru-RU" sz="1400" dirty="0">
                          <a:effectLst/>
                          <a:latin typeface="Times New Roman" panose="02020603050405020304" pitchFamily="18" charset="0"/>
                          <a:cs typeface="Times New Roman" panose="02020603050405020304" pitchFamily="18" charset="0"/>
                        </a:rPr>
                        <a:t> , </a:t>
                      </a:r>
                      <a:r>
                        <a:rPr lang="ru-RU" sz="1400" dirty="0" err="1">
                          <a:effectLst/>
                          <a:latin typeface="Times New Roman" panose="02020603050405020304" pitchFamily="18" charset="0"/>
                          <a:cs typeface="Times New Roman" panose="02020603050405020304" pitchFamily="18" charset="0"/>
                        </a:rPr>
                        <a:t>соціально-економічного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розвитку</a:t>
                      </a:r>
                      <a:r>
                        <a:rPr lang="ru-RU" sz="1400" dirty="0">
                          <a:effectLst/>
                          <a:latin typeface="Times New Roman" panose="02020603050405020304" pitchFamily="18" charset="0"/>
                          <a:cs typeface="Times New Roman" panose="02020603050405020304" pitchFamily="18" charset="0"/>
                        </a:rPr>
                        <a:t> , </a:t>
                      </a:r>
                      <a:r>
                        <a:rPr lang="ru-RU" sz="1400" dirty="0" err="1">
                          <a:effectLst/>
                          <a:latin typeface="Times New Roman" panose="02020603050405020304" pitchFamily="18" charset="0"/>
                          <a:cs typeface="Times New Roman" panose="02020603050405020304" pitchFamily="18" charset="0"/>
                        </a:rPr>
                        <a:t>архітектури</a:t>
                      </a:r>
                      <a:r>
                        <a:rPr lang="ru-RU" sz="1400" dirty="0">
                          <a:effectLst/>
                          <a:latin typeface="Times New Roman" panose="02020603050405020304" pitchFamily="18" charset="0"/>
                          <a:cs typeface="Times New Roman" panose="02020603050405020304" pitchFamily="18" charset="0"/>
                        </a:rPr>
                        <a:t> та </a:t>
                      </a:r>
                      <a:r>
                        <a:rPr lang="ru-RU" sz="1400" dirty="0" err="1">
                          <a:effectLst/>
                          <a:latin typeface="Times New Roman" panose="02020603050405020304" pitchFamily="18" charset="0"/>
                          <a:cs typeface="Times New Roman" panose="02020603050405020304" pitchFamily="18" charset="0"/>
                        </a:rPr>
                        <a:t>будівництва</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1093092627"/>
                  </a:ext>
                </a:extLst>
              </a:tr>
              <a:tr h="258144">
                <a:tc>
                  <a:txBody>
                    <a:bodyPr/>
                    <a:lstStyle/>
                    <a:p>
                      <a:pPr algn="ctr">
                        <a:lnSpc>
                          <a:spcPct val="150000"/>
                        </a:lnSpc>
                        <a:spcAft>
                          <a:spcPts val="0"/>
                        </a:spcAft>
                      </a:pPr>
                      <a:r>
                        <a:rPr lang="ru-RU" sz="1000">
                          <a:effectLst/>
                        </a:rPr>
                        <a:t>3.</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ЗАГРЕБЕЛЬНА  Алла  </a:t>
                      </a:r>
                      <a:r>
                        <a:rPr lang="ru-RU" sz="1400" dirty="0" err="1">
                          <a:effectLst/>
                          <a:latin typeface="Times New Roman" panose="02020603050405020304" pitchFamily="18" charset="0"/>
                          <a:cs typeface="Times New Roman" panose="02020603050405020304" pitchFamily="18" charset="0"/>
                        </a:rPr>
                        <a:t>Михайлівна</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Начальник </a:t>
                      </a:r>
                      <a:r>
                        <a:rPr lang="ru-RU" sz="1400" dirty="0" err="1">
                          <a:effectLst/>
                          <a:latin typeface="Times New Roman" panose="02020603050405020304" pitchFamily="18" charset="0"/>
                          <a:cs typeface="Times New Roman" panose="02020603050405020304" pitchFamily="18" charset="0"/>
                        </a:rPr>
                        <a:t>відділу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земельних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відносин</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1638933119"/>
                  </a:ext>
                </a:extLst>
              </a:tr>
              <a:tr h="258144">
                <a:tc>
                  <a:txBody>
                    <a:bodyPr/>
                    <a:lstStyle/>
                    <a:p>
                      <a:pPr algn="ctr">
                        <a:lnSpc>
                          <a:spcPct val="150000"/>
                        </a:lnSpc>
                        <a:spcAft>
                          <a:spcPts val="0"/>
                        </a:spcAft>
                      </a:pPr>
                      <a:r>
                        <a:rPr lang="ru-RU" sz="1000">
                          <a:effectLst/>
                        </a:rPr>
                        <a:t>4.</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КОСТЮК  </a:t>
                      </a:r>
                      <a:r>
                        <a:rPr lang="ru-RU" sz="1400" dirty="0" err="1">
                          <a:effectLst/>
                          <a:latin typeface="Times New Roman" panose="02020603050405020304" pitchFamily="18" charset="0"/>
                          <a:cs typeface="Times New Roman" panose="02020603050405020304" pitchFamily="18" charset="0"/>
                        </a:rPr>
                        <a:t>Світлана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Василівна</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Провідний спеціаліст відділу земельних відносин</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2952140626"/>
                  </a:ext>
                </a:extLst>
              </a:tr>
              <a:tr h="258144">
                <a:tc>
                  <a:txBody>
                    <a:bodyPr/>
                    <a:lstStyle/>
                    <a:p>
                      <a:pPr algn="ctr">
                        <a:lnSpc>
                          <a:spcPct val="150000"/>
                        </a:lnSpc>
                        <a:spcAft>
                          <a:spcPts val="0"/>
                        </a:spcAft>
                      </a:pPr>
                      <a:r>
                        <a:rPr lang="ru-RU" sz="1000">
                          <a:effectLst/>
                        </a:rPr>
                        <a:t>5.</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КОРЖИК  Валентина </a:t>
                      </a:r>
                      <a:r>
                        <a:rPr lang="ru-RU" sz="1400" dirty="0" err="1">
                          <a:effectLst/>
                          <a:latin typeface="Times New Roman" panose="02020603050405020304" pitchFamily="18" charset="0"/>
                          <a:cs typeface="Times New Roman" panose="02020603050405020304" pitchFamily="18" charset="0"/>
                        </a:rPr>
                        <a:t>Володимирівна</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Провідний спеціаліст відділу земельних відносин</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1149638956"/>
                  </a:ext>
                </a:extLst>
              </a:tr>
              <a:tr h="258144">
                <a:tc>
                  <a:txBody>
                    <a:bodyPr/>
                    <a:lstStyle/>
                    <a:p>
                      <a:pPr algn="ctr">
                        <a:lnSpc>
                          <a:spcPct val="150000"/>
                        </a:lnSpc>
                        <a:spcAft>
                          <a:spcPts val="0"/>
                        </a:spcAft>
                      </a:pPr>
                      <a:r>
                        <a:rPr lang="ru-RU" sz="1000">
                          <a:effectLst/>
                        </a:rPr>
                        <a:t>6.</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ХОДЬКО </a:t>
                      </a:r>
                      <a:r>
                        <a:rPr lang="ru-RU" sz="1400" dirty="0" err="1">
                          <a:effectLst/>
                          <a:latin typeface="Times New Roman" panose="02020603050405020304" pitchFamily="18" charset="0"/>
                          <a:cs typeface="Times New Roman" panose="02020603050405020304" pitchFamily="18" charset="0"/>
                        </a:rPr>
                        <a:t>Валерій</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Володимирович</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Староста Малокаратульського старостинського округу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671158618"/>
                  </a:ext>
                </a:extLst>
              </a:tr>
              <a:tr h="258144">
                <a:tc>
                  <a:txBody>
                    <a:bodyPr/>
                    <a:lstStyle/>
                    <a:p>
                      <a:pPr algn="ctr">
                        <a:lnSpc>
                          <a:spcPct val="150000"/>
                        </a:lnSpc>
                        <a:spcAft>
                          <a:spcPts val="0"/>
                        </a:spcAft>
                      </a:pPr>
                      <a:r>
                        <a:rPr lang="ru-RU" sz="1000">
                          <a:effectLst/>
                        </a:rPr>
                        <a:t>7.</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ПАСІКА  </a:t>
                      </a:r>
                      <a:r>
                        <a:rPr lang="ru-RU" sz="1400" dirty="0" err="1">
                          <a:effectLst/>
                          <a:latin typeface="Times New Roman" panose="02020603050405020304" pitchFamily="18" charset="0"/>
                          <a:cs typeface="Times New Roman" panose="02020603050405020304" pitchFamily="18" charset="0"/>
                        </a:rPr>
                        <a:t>Віталій</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Володимирович</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Староста Горбанівського старостинського округу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872600910"/>
                  </a:ext>
                </a:extLst>
              </a:tr>
              <a:tr h="258144">
                <a:tc>
                  <a:txBody>
                    <a:bodyPr/>
                    <a:lstStyle/>
                    <a:p>
                      <a:pPr algn="ctr">
                        <a:lnSpc>
                          <a:spcPct val="150000"/>
                        </a:lnSpc>
                        <a:spcAft>
                          <a:spcPts val="0"/>
                        </a:spcAft>
                      </a:pPr>
                      <a:r>
                        <a:rPr lang="ru-RU" sz="1000">
                          <a:effectLst/>
                        </a:rPr>
                        <a:t>8.</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ЛИТУН  </a:t>
                      </a:r>
                      <a:r>
                        <a:rPr lang="ru-RU" sz="1400" dirty="0" err="1">
                          <a:effectLst/>
                          <a:latin typeface="Times New Roman" panose="02020603050405020304" pitchFamily="18" charset="0"/>
                          <a:cs typeface="Times New Roman" panose="02020603050405020304" pitchFamily="18" charset="0"/>
                        </a:rPr>
                        <a:t>Віктор</a:t>
                      </a:r>
                      <a:r>
                        <a:rPr lang="ru-RU" sz="1400" dirty="0">
                          <a:effectLst/>
                          <a:latin typeface="Times New Roman" panose="02020603050405020304" pitchFamily="18" charset="0"/>
                          <a:cs typeface="Times New Roman" panose="02020603050405020304" pitchFamily="18" charset="0"/>
                        </a:rPr>
                        <a:t>  Михайлович</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Староста Виповзького старостинського округу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3531164271"/>
                  </a:ext>
                </a:extLst>
              </a:tr>
              <a:tr h="258144">
                <a:tc>
                  <a:txBody>
                    <a:bodyPr/>
                    <a:lstStyle/>
                    <a:p>
                      <a:pPr algn="ctr">
                        <a:lnSpc>
                          <a:spcPct val="150000"/>
                        </a:lnSpc>
                        <a:spcAft>
                          <a:spcPts val="0"/>
                        </a:spcAft>
                      </a:pPr>
                      <a:r>
                        <a:rPr lang="ru-RU" sz="1000">
                          <a:effectLst/>
                        </a:rPr>
                        <a:t>9.</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ГЛОБА </a:t>
                      </a:r>
                      <a:r>
                        <a:rPr lang="ru-RU" sz="1400" dirty="0" err="1">
                          <a:effectLst/>
                          <a:latin typeface="Times New Roman" panose="02020603050405020304" pitchFamily="18" charset="0"/>
                          <a:cs typeface="Times New Roman" panose="02020603050405020304" pitchFamily="18" charset="0"/>
                        </a:rPr>
                        <a:t>Олександр</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Васильович</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Староста Полого-</a:t>
                      </a:r>
                      <a:r>
                        <a:rPr lang="ru-RU" sz="1400" dirty="0" err="1">
                          <a:effectLst/>
                          <a:latin typeface="Times New Roman" panose="02020603050405020304" pitchFamily="18" charset="0"/>
                          <a:cs typeface="Times New Roman" panose="02020603050405020304" pitchFamily="18" charset="0"/>
                        </a:rPr>
                        <a:t>Вергунівського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старостинського</a:t>
                      </a:r>
                      <a:r>
                        <a:rPr lang="ru-RU" sz="1400" dirty="0">
                          <a:effectLst/>
                          <a:latin typeface="Times New Roman" panose="02020603050405020304" pitchFamily="18" charset="0"/>
                          <a:cs typeface="Times New Roman" panose="02020603050405020304" pitchFamily="18" charset="0"/>
                        </a:rPr>
                        <a:t> округу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1959750009"/>
                  </a:ext>
                </a:extLst>
              </a:tr>
              <a:tr h="258144">
                <a:tc>
                  <a:txBody>
                    <a:bodyPr/>
                    <a:lstStyle/>
                    <a:p>
                      <a:pPr algn="ctr">
                        <a:lnSpc>
                          <a:spcPct val="150000"/>
                        </a:lnSpc>
                        <a:spcAft>
                          <a:spcPts val="0"/>
                        </a:spcAft>
                      </a:pPr>
                      <a:r>
                        <a:rPr lang="ru-RU" sz="1000">
                          <a:effectLst/>
                        </a:rPr>
                        <a:t>10.</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СІЦІНСЬКИЙ  Сергій  Валентинович</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житель села Пологи-</a:t>
                      </a:r>
                      <a:r>
                        <a:rPr lang="ru-RU" sz="1400" dirty="0" err="1">
                          <a:effectLst/>
                          <a:latin typeface="Times New Roman" panose="02020603050405020304" pitchFamily="18" charset="0"/>
                          <a:cs typeface="Times New Roman" panose="02020603050405020304" pitchFamily="18" charset="0"/>
                        </a:rPr>
                        <a:t>Вергуни</a:t>
                      </a:r>
                      <a:r>
                        <a:rPr lang="ru-RU" sz="1400" dirty="0">
                          <a:effectLst/>
                          <a:latin typeface="Times New Roman" panose="02020603050405020304" pitchFamily="18" charset="0"/>
                          <a:cs typeface="Times New Roman" panose="02020603050405020304" pitchFamily="18" charset="0"/>
                        </a:rPr>
                        <a:t>  Полого-</a:t>
                      </a:r>
                      <a:r>
                        <a:rPr lang="ru-RU" sz="1400" dirty="0" err="1">
                          <a:effectLst/>
                          <a:latin typeface="Times New Roman" panose="02020603050405020304" pitchFamily="18" charset="0"/>
                          <a:cs typeface="Times New Roman" panose="02020603050405020304" pitchFamily="18" charset="0"/>
                        </a:rPr>
                        <a:t>Вергунівського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старостинського</a:t>
                      </a:r>
                      <a:r>
                        <a:rPr lang="ru-RU" sz="1400" dirty="0">
                          <a:effectLst/>
                          <a:latin typeface="Times New Roman" panose="02020603050405020304" pitchFamily="18" charset="0"/>
                          <a:cs typeface="Times New Roman" panose="02020603050405020304" pitchFamily="18" charset="0"/>
                        </a:rPr>
                        <a:t> округу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4030891474"/>
                  </a:ext>
                </a:extLst>
              </a:tr>
              <a:tr h="258144">
                <a:tc>
                  <a:txBody>
                    <a:bodyPr/>
                    <a:lstStyle/>
                    <a:p>
                      <a:pPr algn="ctr">
                        <a:lnSpc>
                          <a:spcPct val="150000"/>
                        </a:lnSpc>
                        <a:spcAft>
                          <a:spcPts val="0"/>
                        </a:spcAft>
                      </a:pPr>
                      <a:r>
                        <a:rPr lang="ru-RU" sz="1000">
                          <a:effectLst/>
                        </a:rPr>
                        <a:t>11.</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АРТАМОНОВА  Дар</a:t>
                      </a:r>
                      <a:r>
                        <a:rPr lang="en-US" sz="1400">
                          <a:effectLst/>
                          <a:latin typeface="Times New Roman" panose="02020603050405020304" pitchFamily="18" charset="0"/>
                          <a:cs typeface="Times New Roman" panose="02020603050405020304" pitchFamily="18" charset="0"/>
                        </a:rPr>
                        <a:t>’</a:t>
                      </a:r>
                      <a:r>
                        <a:rPr lang="ru-RU" sz="1400">
                          <a:effectLst/>
                          <a:latin typeface="Times New Roman" panose="02020603050405020304" pitchFamily="18" charset="0"/>
                          <a:cs typeface="Times New Roman" panose="02020603050405020304" pitchFamily="18" charset="0"/>
                        </a:rPr>
                        <a:t>я Олександрівна</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жителька</a:t>
                      </a:r>
                      <a:r>
                        <a:rPr lang="ru-RU" sz="1400" dirty="0">
                          <a:effectLst/>
                          <a:latin typeface="Times New Roman" panose="02020603050405020304" pitchFamily="18" charset="0"/>
                          <a:cs typeface="Times New Roman" panose="02020603050405020304" pitchFamily="18" charset="0"/>
                        </a:rPr>
                        <a:t> села </a:t>
                      </a:r>
                      <a:r>
                        <a:rPr lang="ru-RU" sz="1400" dirty="0" err="1">
                          <a:effectLst/>
                          <a:latin typeface="Times New Roman" panose="02020603050405020304" pitchFamily="18" charset="0"/>
                          <a:cs typeface="Times New Roman" panose="02020603050405020304" pitchFamily="18" charset="0"/>
                        </a:rPr>
                        <a:t>Улянівка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Улянівського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старостинського</a:t>
                      </a:r>
                      <a:r>
                        <a:rPr lang="ru-RU" sz="1400" dirty="0">
                          <a:effectLst/>
                          <a:latin typeface="Times New Roman" panose="02020603050405020304" pitchFamily="18" charset="0"/>
                          <a:cs typeface="Times New Roman" panose="02020603050405020304" pitchFamily="18" charset="0"/>
                        </a:rPr>
                        <a:t> округу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1282811804"/>
                  </a:ext>
                </a:extLst>
              </a:tr>
              <a:tr h="258144">
                <a:tc>
                  <a:txBody>
                    <a:bodyPr/>
                    <a:lstStyle/>
                    <a:p>
                      <a:pPr algn="ctr">
                        <a:lnSpc>
                          <a:spcPct val="150000"/>
                        </a:lnSpc>
                        <a:spcAft>
                          <a:spcPts val="0"/>
                        </a:spcAft>
                      </a:pPr>
                      <a:r>
                        <a:rPr lang="ru-RU" sz="1000">
                          <a:effectLst/>
                        </a:rPr>
                        <a:t>12.</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ДАЦЕНКО  Віктор  Миколайович</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житель села </a:t>
                      </a:r>
                      <a:r>
                        <a:rPr lang="ru-RU" sz="1400" dirty="0" err="1">
                          <a:effectLst/>
                          <a:latin typeface="Times New Roman" panose="02020603050405020304" pitchFamily="18" charset="0"/>
                          <a:cs typeface="Times New Roman" panose="02020603050405020304" pitchFamily="18" charset="0"/>
                        </a:rPr>
                        <a:t>Помоклі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Помоклівського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старостинського</a:t>
                      </a:r>
                      <a:r>
                        <a:rPr lang="ru-RU" sz="1400" dirty="0">
                          <a:effectLst/>
                          <a:latin typeface="Times New Roman" panose="02020603050405020304" pitchFamily="18" charset="0"/>
                          <a:cs typeface="Times New Roman" panose="02020603050405020304" pitchFamily="18" charset="0"/>
                        </a:rPr>
                        <a:t> округу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519305674"/>
                  </a:ext>
                </a:extLst>
              </a:tr>
              <a:tr h="258144">
                <a:tc>
                  <a:txBody>
                    <a:bodyPr/>
                    <a:lstStyle/>
                    <a:p>
                      <a:pPr algn="ctr">
                        <a:lnSpc>
                          <a:spcPct val="150000"/>
                        </a:lnSpc>
                        <a:spcAft>
                          <a:spcPts val="0"/>
                        </a:spcAft>
                      </a:pPr>
                      <a:r>
                        <a:rPr lang="ru-RU" sz="1000">
                          <a:effectLst/>
                        </a:rPr>
                        <a:t>13.</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ЗАХАРЧУК Василь Олегович</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житель села Мала </a:t>
                      </a:r>
                      <a:r>
                        <a:rPr lang="ru-RU" sz="1400" dirty="0" err="1">
                          <a:effectLst/>
                          <a:latin typeface="Times New Roman" panose="02020603050405020304" pitchFamily="18" charset="0"/>
                          <a:cs typeface="Times New Roman" panose="02020603050405020304" pitchFamily="18" charset="0"/>
                        </a:rPr>
                        <a:t>Каратуль</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Малокаратульського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старостинського</a:t>
                      </a:r>
                      <a:r>
                        <a:rPr lang="ru-RU" sz="1400" dirty="0">
                          <a:effectLst/>
                          <a:latin typeface="Times New Roman" panose="02020603050405020304" pitchFamily="18" charset="0"/>
                          <a:cs typeface="Times New Roman" panose="02020603050405020304" pitchFamily="18" charset="0"/>
                        </a:rPr>
                        <a:t> округу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3809215747"/>
                  </a:ext>
                </a:extLst>
              </a:tr>
              <a:tr h="258144">
                <a:tc>
                  <a:txBody>
                    <a:bodyPr/>
                    <a:lstStyle/>
                    <a:p>
                      <a:pPr algn="ctr">
                        <a:lnSpc>
                          <a:spcPct val="150000"/>
                        </a:lnSpc>
                        <a:spcAft>
                          <a:spcPts val="0"/>
                        </a:spcAft>
                      </a:pPr>
                      <a:r>
                        <a:rPr lang="ru-RU" sz="1000">
                          <a:effectLst/>
                        </a:rPr>
                        <a:t>14.</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СЛЮСАР  Іван  Петрович</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житель села </a:t>
                      </a:r>
                      <a:r>
                        <a:rPr lang="ru-RU" sz="1400" dirty="0" err="1">
                          <a:effectLst/>
                          <a:latin typeface="Times New Roman" panose="02020603050405020304" pitchFamily="18" charset="0"/>
                          <a:cs typeface="Times New Roman" panose="02020603050405020304" pitchFamily="18" charset="0"/>
                        </a:rPr>
                        <a:t>Воскресенське</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Малокаратульського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старостинського</a:t>
                      </a:r>
                      <a:r>
                        <a:rPr lang="ru-RU" sz="1400" dirty="0">
                          <a:effectLst/>
                          <a:latin typeface="Times New Roman" panose="02020603050405020304" pitchFamily="18" charset="0"/>
                          <a:cs typeface="Times New Roman" panose="02020603050405020304" pitchFamily="18" charset="0"/>
                        </a:rPr>
                        <a:t> округу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2144580240"/>
                  </a:ext>
                </a:extLst>
              </a:tr>
              <a:tr h="258144">
                <a:tc>
                  <a:txBody>
                    <a:bodyPr/>
                    <a:lstStyle/>
                    <a:p>
                      <a:pPr algn="ctr">
                        <a:lnSpc>
                          <a:spcPct val="150000"/>
                        </a:lnSpc>
                        <a:spcAft>
                          <a:spcPts val="0"/>
                        </a:spcAft>
                      </a:pPr>
                      <a:r>
                        <a:rPr lang="ru-RU" sz="1000">
                          <a:effectLst/>
                        </a:rPr>
                        <a:t>15.</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КУБАР  Світлана  Анатоліївна</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жителька</a:t>
                      </a:r>
                      <a:r>
                        <a:rPr lang="ru-RU" sz="1400" dirty="0">
                          <a:effectLst/>
                          <a:latin typeface="Times New Roman" panose="02020603050405020304" pitchFamily="18" charset="0"/>
                          <a:cs typeface="Times New Roman" panose="02020603050405020304" pitchFamily="18" charset="0"/>
                        </a:rPr>
                        <a:t> села Ташань </a:t>
                      </a:r>
                      <a:r>
                        <a:rPr lang="ru-RU" sz="1400" dirty="0" err="1">
                          <a:effectLst/>
                          <a:latin typeface="Times New Roman" panose="02020603050405020304" pitchFamily="18" charset="0"/>
                          <a:cs typeface="Times New Roman" panose="02020603050405020304" pitchFamily="18" charset="0"/>
                        </a:rPr>
                        <a:t>Ташанської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сільської</a:t>
                      </a:r>
                      <a:r>
                        <a:rPr lang="ru-RU" sz="1400" dirty="0">
                          <a:effectLst/>
                          <a:latin typeface="Times New Roman" panose="02020603050405020304" pitchFamily="18" charset="0"/>
                          <a:cs typeface="Times New Roman" panose="02020603050405020304" pitchFamily="18" charset="0"/>
                        </a:rPr>
                        <a:t> ради</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3691564744"/>
                  </a:ext>
                </a:extLst>
              </a:tr>
              <a:tr h="258144">
                <a:tc>
                  <a:txBody>
                    <a:bodyPr/>
                    <a:lstStyle/>
                    <a:p>
                      <a:pPr algn="ctr">
                        <a:lnSpc>
                          <a:spcPct val="150000"/>
                        </a:lnSpc>
                        <a:spcAft>
                          <a:spcPts val="0"/>
                        </a:spcAft>
                      </a:pPr>
                      <a:r>
                        <a:rPr lang="ru-RU" sz="1000">
                          <a:effectLst/>
                        </a:rPr>
                        <a:t>16.</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КОРЖОВ Юрій Борисович</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житель села Ташань та депутат </a:t>
                      </a:r>
                      <a:r>
                        <a:rPr lang="ru-RU" sz="1400" dirty="0" err="1">
                          <a:effectLst/>
                          <a:latin typeface="Times New Roman" panose="02020603050405020304" pitchFamily="18" charset="0"/>
                          <a:cs typeface="Times New Roman" panose="02020603050405020304" pitchFamily="18" charset="0"/>
                        </a:rPr>
                        <a:t>Ташанської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сільської</a:t>
                      </a:r>
                      <a:r>
                        <a:rPr lang="ru-RU" sz="1400" dirty="0">
                          <a:effectLst/>
                          <a:latin typeface="Times New Roman" panose="02020603050405020304" pitchFamily="18" charset="0"/>
                          <a:cs typeface="Times New Roman" panose="02020603050405020304" pitchFamily="18" charset="0"/>
                        </a:rPr>
                        <a:t> ради</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1022112495"/>
                  </a:ext>
                </a:extLst>
              </a:tr>
              <a:tr h="258144">
                <a:tc>
                  <a:txBody>
                    <a:bodyPr/>
                    <a:lstStyle/>
                    <a:p>
                      <a:pPr algn="ctr">
                        <a:lnSpc>
                          <a:spcPct val="150000"/>
                        </a:lnSpc>
                        <a:spcAft>
                          <a:spcPts val="0"/>
                        </a:spcAft>
                      </a:pPr>
                      <a:r>
                        <a:rPr lang="ru-RU" sz="1000">
                          <a:effectLst/>
                        </a:rPr>
                        <a:t>17.</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ДУДКА Тетяна Юріївна</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жителька</a:t>
                      </a:r>
                      <a:r>
                        <a:rPr lang="ru-RU" sz="1400" dirty="0">
                          <a:effectLst/>
                          <a:latin typeface="Times New Roman" panose="02020603050405020304" pitchFamily="18" charset="0"/>
                          <a:cs typeface="Times New Roman" panose="02020603050405020304" pitchFamily="18" charset="0"/>
                        </a:rPr>
                        <a:t> села </a:t>
                      </a:r>
                      <a:r>
                        <a:rPr lang="ru-RU" sz="1400" dirty="0" err="1">
                          <a:effectLst/>
                          <a:latin typeface="Times New Roman" panose="02020603050405020304" pitchFamily="18" charset="0"/>
                          <a:cs typeface="Times New Roman" panose="02020603050405020304" pitchFamily="18" charset="0"/>
                        </a:rPr>
                        <a:t>Виповзки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Виповзького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старостинського</a:t>
                      </a:r>
                      <a:r>
                        <a:rPr lang="ru-RU" sz="1400" dirty="0">
                          <a:effectLst/>
                          <a:latin typeface="Times New Roman" panose="02020603050405020304" pitchFamily="18" charset="0"/>
                          <a:cs typeface="Times New Roman" panose="02020603050405020304" pitchFamily="18" charset="0"/>
                        </a:rPr>
                        <a:t> округу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1946808455"/>
                  </a:ext>
                </a:extLst>
              </a:tr>
              <a:tr h="258144">
                <a:tc>
                  <a:txBody>
                    <a:bodyPr/>
                    <a:lstStyle/>
                    <a:p>
                      <a:pPr algn="ctr">
                        <a:lnSpc>
                          <a:spcPct val="150000"/>
                        </a:lnSpc>
                        <a:spcAft>
                          <a:spcPts val="0"/>
                        </a:spcAft>
                      </a:pPr>
                      <a:r>
                        <a:rPr lang="ru-RU" sz="1000">
                          <a:effectLst/>
                        </a:rPr>
                        <a:t>18.</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МАРТИНЮК Валентина Василівна</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жителька</a:t>
                      </a:r>
                      <a:r>
                        <a:rPr lang="ru-RU" sz="1400" dirty="0">
                          <a:effectLst/>
                          <a:latin typeface="Times New Roman" panose="02020603050405020304" pitchFamily="18" charset="0"/>
                          <a:cs typeface="Times New Roman" panose="02020603050405020304" pitchFamily="18" charset="0"/>
                        </a:rPr>
                        <a:t> села </a:t>
                      </a:r>
                      <a:r>
                        <a:rPr lang="ru-RU" sz="1400" dirty="0" err="1">
                          <a:effectLst/>
                          <a:latin typeface="Times New Roman" panose="02020603050405020304" pitchFamily="18" charset="0"/>
                          <a:cs typeface="Times New Roman" panose="02020603050405020304" pitchFamily="18" charset="0"/>
                        </a:rPr>
                        <a:t>Горбані</a:t>
                      </a:r>
                      <a:r>
                        <a:rPr lang="ru-RU" sz="1400" dirty="0">
                          <a:effectLst/>
                          <a:latin typeface="Times New Roman" panose="02020603050405020304" pitchFamily="18" charset="0"/>
                          <a:cs typeface="Times New Roman" panose="02020603050405020304" pitchFamily="18" charset="0"/>
                        </a:rPr>
                        <a:t> та депутат </a:t>
                      </a:r>
                      <a:r>
                        <a:rPr lang="ru-RU" sz="1400" dirty="0" err="1">
                          <a:effectLst/>
                          <a:latin typeface="Times New Roman" panose="02020603050405020304" pitchFamily="18" charset="0"/>
                          <a:cs typeface="Times New Roman" panose="02020603050405020304" pitchFamily="18" charset="0"/>
                        </a:rPr>
                        <a:t>Горбанівського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старостинського</a:t>
                      </a:r>
                      <a:r>
                        <a:rPr lang="ru-RU" sz="1400" dirty="0">
                          <a:effectLst/>
                          <a:latin typeface="Times New Roman" panose="02020603050405020304" pitchFamily="18" charset="0"/>
                          <a:cs typeface="Times New Roman" panose="02020603050405020304" pitchFamily="18" charset="0"/>
                        </a:rPr>
                        <a:t> округу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2867226471"/>
                  </a:ext>
                </a:extLst>
              </a:tr>
              <a:tr h="258144">
                <a:tc>
                  <a:txBody>
                    <a:bodyPr/>
                    <a:lstStyle/>
                    <a:p>
                      <a:pPr algn="ctr">
                        <a:lnSpc>
                          <a:spcPct val="150000"/>
                        </a:lnSpc>
                        <a:spcAft>
                          <a:spcPts val="0"/>
                        </a:spcAft>
                      </a:pPr>
                      <a:r>
                        <a:rPr lang="ru-RU" sz="1000">
                          <a:effectLst/>
                        </a:rPr>
                        <a:t>19.</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ДУДКО Олександр Миколайович</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житель села </a:t>
                      </a:r>
                      <a:r>
                        <a:rPr lang="ru-RU" sz="1400" dirty="0" err="1">
                          <a:effectLst/>
                          <a:latin typeface="Times New Roman" panose="02020603050405020304" pitchFamily="18" charset="0"/>
                          <a:cs typeface="Times New Roman" panose="02020603050405020304" pitchFamily="18" charset="0"/>
                        </a:rPr>
                        <a:t>Положаї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Денисівського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старостинського</a:t>
                      </a:r>
                      <a:r>
                        <a:rPr lang="ru-RU" sz="1400" dirty="0">
                          <a:effectLst/>
                          <a:latin typeface="Times New Roman" panose="02020603050405020304" pitchFamily="18" charset="0"/>
                          <a:cs typeface="Times New Roman" panose="02020603050405020304" pitchFamily="18" charset="0"/>
                        </a:rPr>
                        <a:t> округу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2925630835"/>
                  </a:ext>
                </a:extLst>
              </a:tr>
              <a:tr h="258144">
                <a:tc>
                  <a:txBody>
                    <a:bodyPr/>
                    <a:lstStyle/>
                    <a:p>
                      <a:pPr algn="ctr">
                        <a:lnSpc>
                          <a:spcPct val="150000"/>
                        </a:lnSpc>
                        <a:spcAft>
                          <a:spcPts val="0"/>
                        </a:spcAft>
                      </a:pPr>
                      <a:r>
                        <a:rPr lang="ru-RU" sz="1000">
                          <a:effectLst/>
                        </a:rPr>
                        <a:t>20.</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БОБОЩЕНКО Анатолій Анатолійович</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житель села </a:t>
                      </a:r>
                      <a:r>
                        <a:rPr lang="ru-RU" sz="1400" dirty="0" err="1">
                          <a:effectLst/>
                          <a:latin typeface="Times New Roman" panose="02020603050405020304" pitchFamily="18" charset="0"/>
                          <a:cs typeface="Times New Roman" panose="02020603050405020304" pitchFamily="18" charset="0"/>
                        </a:rPr>
                        <a:t>Дениси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Денисівського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старостинського</a:t>
                      </a:r>
                      <a:r>
                        <a:rPr lang="ru-RU" sz="1400" dirty="0">
                          <a:effectLst/>
                          <a:latin typeface="Times New Roman" panose="02020603050405020304" pitchFamily="18" charset="0"/>
                          <a:cs typeface="Times New Roman" panose="02020603050405020304" pitchFamily="18" charset="0"/>
                        </a:rPr>
                        <a:t> округу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2979156685"/>
                  </a:ext>
                </a:extLst>
              </a:tr>
              <a:tr h="258144">
                <a:tc>
                  <a:txBody>
                    <a:bodyPr/>
                    <a:lstStyle/>
                    <a:p>
                      <a:pPr algn="ctr">
                        <a:lnSpc>
                          <a:spcPct val="150000"/>
                        </a:lnSpc>
                        <a:spcAft>
                          <a:spcPts val="0"/>
                        </a:spcAft>
                      </a:pPr>
                      <a:r>
                        <a:rPr lang="ru-RU" sz="1000">
                          <a:effectLst/>
                        </a:rPr>
                        <a:t>21.</a:t>
                      </a:r>
                      <a:endParaRPr lang="uk-UA" sz="1000">
                        <a:effectLst/>
                        <a:latin typeface="Times New Roman" panose="02020603050405020304" pitchFamily="18" charset="0"/>
                        <a:ea typeface="Times New Roman" panose="02020603050405020304" pitchFamily="18" charset="0"/>
                      </a:endParaRPr>
                    </a:p>
                  </a:txBody>
                  <a:tcPr marL="54899" marR="54899"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МАЗУР Валерій Петрович</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житель села </a:t>
                      </a:r>
                      <a:r>
                        <a:rPr lang="ru-RU" sz="1400" dirty="0" err="1">
                          <a:effectLst/>
                          <a:latin typeface="Times New Roman" panose="02020603050405020304" pitchFamily="18" charset="0"/>
                          <a:cs typeface="Times New Roman" panose="02020603050405020304" pitchFamily="18" charset="0"/>
                        </a:rPr>
                        <a:t>Дениси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Денисівського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старостинського</a:t>
                      </a:r>
                      <a:r>
                        <a:rPr lang="ru-RU" sz="1400" dirty="0">
                          <a:effectLst/>
                          <a:latin typeface="Times New Roman" panose="02020603050405020304" pitchFamily="18" charset="0"/>
                          <a:cs typeface="Times New Roman" panose="02020603050405020304" pitchFamily="18" charset="0"/>
                        </a:rPr>
                        <a:t> округу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99" marR="54899" marT="0" marB="0"/>
                </a:tc>
                <a:extLst>
                  <a:ext uri="{0D108BD9-81ED-4DB2-BD59-A6C34878D82A}">
                    <a16:rowId xmlns:a16="http://schemas.microsoft.com/office/drawing/2014/main" val="2228884244"/>
                  </a:ext>
                </a:extLst>
              </a:tr>
            </a:tbl>
          </a:graphicData>
        </a:graphic>
      </p:graphicFrame>
      <p:sp>
        <p:nvSpPr>
          <p:cNvPr id="8" name="Rectangle 1">
            <a:extLst>
              <a:ext uri="{FF2B5EF4-FFF2-40B4-BE49-F238E27FC236}">
                <a16:creationId xmlns:a16="http://schemas.microsoft.com/office/drawing/2014/main" id="{155FC137-4D36-47A8-A92A-EE353F80CE9C}"/>
              </a:ext>
            </a:extLst>
          </p:cNvPr>
          <p:cNvSpPr>
            <a:spLocks noChangeArrowheads="1"/>
          </p:cNvSpPr>
          <p:nvPr/>
        </p:nvSpPr>
        <p:spPr bwMode="auto">
          <a:xfrm>
            <a:off x="1041648" y="132639"/>
            <a:ext cx="1115035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Персональний склад робочої </a:t>
            </a:r>
            <a:r>
              <a:rPr kumimoji="0" lang="uk-UA" altLang="uk-UA"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групи для формування завдання на розроблення комплексного плану                      просторового розвитку території  </a:t>
            </a:r>
            <a:r>
              <a:rPr kumimoji="0" lang="uk-UA" altLang="uk-UA" sz="14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Ташанської</a:t>
            </a:r>
            <a:r>
              <a:rPr kumimoji="0" lang="uk-UA" altLang="uk-UA"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сільської територіальної громади</a:t>
            </a:r>
            <a:endParaRPr kumimoji="0" lang="uk-UA" altLang="uk-UA"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3490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F7032A55-FF97-4232-9A70-3970126BA7B1}"/>
              </a:ext>
            </a:extLst>
          </p:cNvPr>
          <p:cNvSpPr>
            <a:spLocks noGrp="1"/>
          </p:cNvSpPr>
          <p:nvPr>
            <p:ph idx="1"/>
          </p:nvPr>
        </p:nvSpPr>
        <p:spPr>
          <a:xfrm>
            <a:off x="503068" y="342900"/>
            <a:ext cx="11185863" cy="10893425"/>
          </a:xfrm>
        </p:spPr>
        <p:txBody>
          <a:bodyPr>
            <a:normAutofit/>
          </a:bodyPr>
          <a:lstStyle/>
          <a:p>
            <a:pPr fontAlgn="base"/>
            <a:r>
              <a:rPr lang="uk-UA" sz="1400" dirty="0">
                <a:latin typeface="Times New Roman" panose="02020603050405020304" pitchFamily="18" charset="0"/>
                <a:cs typeface="Times New Roman" panose="02020603050405020304" pitchFamily="18" charset="0"/>
              </a:rPr>
              <a:t>28 жовтня 2022 року відбулося засідання </a:t>
            </a:r>
            <a:r>
              <a:rPr lang="uk-UA" sz="1400" b="1" dirty="0">
                <a:latin typeface="Times New Roman" panose="02020603050405020304" pitchFamily="18" charset="0"/>
                <a:cs typeface="Times New Roman" panose="02020603050405020304" pitchFamily="18" charset="0"/>
              </a:rPr>
              <a:t>Стратегічної сесії з формування завдання на розроблення Комплексного плану просторового розвитку території </a:t>
            </a:r>
            <a:r>
              <a:rPr lang="uk-UA" sz="1400" b="1" dirty="0" err="1">
                <a:latin typeface="Times New Roman" panose="02020603050405020304" pitchFamily="18" charset="0"/>
                <a:cs typeface="Times New Roman" panose="02020603050405020304" pitchFamily="18" charset="0"/>
              </a:rPr>
              <a:t>Ташанської</a:t>
            </a:r>
            <a:r>
              <a:rPr lang="uk-UA" sz="1400" b="1" dirty="0">
                <a:latin typeface="Times New Roman" panose="02020603050405020304" pitchFamily="18" charset="0"/>
                <a:cs typeface="Times New Roman" panose="02020603050405020304" pitchFamily="18" charset="0"/>
              </a:rPr>
              <a:t> територіальної громади.</a:t>
            </a:r>
            <a:endParaRPr lang="uk-UA" sz="1400" dirty="0">
              <a:latin typeface="Times New Roman" panose="02020603050405020304" pitchFamily="18" charset="0"/>
              <a:cs typeface="Times New Roman" panose="02020603050405020304" pitchFamily="18" charset="0"/>
            </a:endParaRPr>
          </a:p>
          <a:p>
            <a:pPr fontAlgn="base"/>
            <a:r>
              <a:rPr lang="uk-UA" sz="1400" dirty="0">
                <a:latin typeface="Times New Roman" panose="02020603050405020304" pitchFamily="18" charset="0"/>
                <a:cs typeface="Times New Roman" panose="02020603050405020304" pitchFamily="18" charset="0"/>
              </a:rPr>
              <a:t>   Необхідність розроблення цього нового виду містобудівної документації на місцевому рівні передбачено Законом України від 24.07.2021 №711 «Про внесення змін до деяких законодавчих актів України щодо планування використання земель».</a:t>
            </a:r>
          </a:p>
          <a:p>
            <a:pPr fontAlgn="base"/>
            <a:r>
              <a:rPr lang="uk-UA" sz="1400" dirty="0">
                <a:latin typeface="Times New Roman" panose="02020603050405020304" pitchFamily="18" charset="0"/>
                <a:cs typeface="Times New Roman" panose="02020603050405020304" pitchFamily="18" charset="0"/>
              </a:rPr>
              <a:t>   Як поінформували фахівці, Комплексний план просторового розвитку території громади – це документ, який дає можливість перетворити бачення щодо майбутнього громади в інструмент управління її розвитком. Він вирішує у межах території усієї громади питання:</a:t>
            </a:r>
          </a:p>
          <a:p>
            <a:pPr fontAlgn="base"/>
            <a:r>
              <a:rPr lang="uk-UA" sz="1400" dirty="0">
                <a:latin typeface="Times New Roman" panose="02020603050405020304" pitchFamily="18" charset="0"/>
                <a:cs typeface="Times New Roman" panose="02020603050405020304" pitchFamily="18" charset="0"/>
              </a:rPr>
              <a:t>– визначення функції території;                                                                                                                                                                                                                          – забезпечення соціальною, транспортною та інженерною інфраструктурою;                                                                                                                                                      – формування сприятливого середовища для мешканців;                                                                                                                                                         – створення умов для розвитку місцевого бізнесу та залучення інвестицій.</a:t>
            </a:r>
          </a:p>
          <a:p>
            <a:pPr fontAlgn="base"/>
            <a:r>
              <a:rPr lang="uk-UA" sz="1400" dirty="0">
                <a:latin typeface="Times New Roman" panose="02020603050405020304" pitchFamily="18" charset="0"/>
                <a:cs typeface="Times New Roman" panose="02020603050405020304" pitchFamily="18" charset="0"/>
              </a:rPr>
              <a:t>   В процесі розроблення Комплексного плану до того ж інвентаризуються ресурси громади (земельні, лісові, водні), надра, а це – одна із передумов їх ефективного та раціонального використання.</a:t>
            </a:r>
          </a:p>
          <a:p>
            <a:pPr fontAlgn="base"/>
            <a:r>
              <a:rPr lang="uk-UA" sz="1400" dirty="0">
                <a:latin typeface="Times New Roman" panose="02020603050405020304" pitchFamily="18" charset="0"/>
                <a:cs typeface="Times New Roman" panose="02020603050405020304" pitchFamily="18" charset="0"/>
              </a:rPr>
              <a:t>     Стратегічна сесія – це обов’язковий публічний захід громадського обговорення з формування завдання на розроблення Комплексного плану, метою проведення якого є визначення перспективи розвитку громади. Зокрема, цього разу обговорили можливості розвитку територій, що знаходяться за межами населених пунктів.</a:t>
            </a:r>
          </a:p>
          <a:p>
            <a:pPr fontAlgn="base"/>
            <a:r>
              <a:rPr lang="uk-UA" sz="1400" dirty="0">
                <a:latin typeface="Times New Roman" panose="02020603050405020304" pitchFamily="18" charset="0"/>
                <a:cs typeface="Times New Roman" panose="02020603050405020304" pitchFamily="18" charset="0"/>
              </a:rPr>
              <a:t>    До складу </a:t>
            </a:r>
            <a:r>
              <a:rPr lang="uk-UA" sz="1400" dirty="0" err="1">
                <a:latin typeface="Times New Roman" panose="02020603050405020304" pitchFamily="18" charset="0"/>
                <a:cs typeface="Times New Roman" panose="02020603050405020304" pitchFamily="18" charset="0"/>
              </a:rPr>
              <a:t>Ташанської</a:t>
            </a:r>
            <a:r>
              <a:rPr lang="uk-UA" sz="1400" dirty="0">
                <a:latin typeface="Times New Roman" panose="02020603050405020304" pitchFamily="18" charset="0"/>
                <a:cs typeface="Times New Roman" panose="02020603050405020304" pitchFamily="18" charset="0"/>
              </a:rPr>
              <a:t> ОТГ входять село </a:t>
            </a:r>
            <a:r>
              <a:rPr lang="uk-UA" sz="1400" dirty="0" err="1">
                <a:latin typeface="Times New Roman" panose="02020603050405020304" pitchFamily="18" charset="0"/>
                <a:cs typeface="Times New Roman" panose="02020603050405020304" pitchFamily="18" charset="0"/>
              </a:rPr>
              <a:t>Ташань</a:t>
            </a:r>
            <a:r>
              <a:rPr lang="uk-UA" sz="1400" dirty="0">
                <a:latin typeface="Times New Roman" panose="02020603050405020304" pitchFamily="18" charset="0"/>
                <a:cs typeface="Times New Roman" panose="02020603050405020304" pitchFamily="18" charset="0"/>
              </a:rPr>
              <a:t> , </a:t>
            </a:r>
            <a:r>
              <a:rPr lang="uk-UA" sz="1400" dirty="0" err="1">
                <a:latin typeface="Times New Roman" panose="02020603050405020304" pitchFamily="18" charset="0"/>
                <a:cs typeface="Times New Roman" panose="02020603050405020304" pitchFamily="18" charset="0"/>
              </a:rPr>
              <a:t>Горбанівський</a:t>
            </a:r>
            <a:r>
              <a:rPr lang="uk-UA" sz="1400" dirty="0">
                <a:latin typeface="Times New Roman" panose="02020603050405020304" pitchFamily="18" charset="0"/>
                <a:cs typeface="Times New Roman" panose="02020603050405020304" pitchFamily="18" charset="0"/>
              </a:rPr>
              <a:t> , </a:t>
            </a:r>
            <a:r>
              <a:rPr lang="uk-UA" sz="1400" dirty="0" err="1">
                <a:latin typeface="Times New Roman" panose="02020603050405020304" pitchFamily="18" charset="0"/>
                <a:cs typeface="Times New Roman" panose="02020603050405020304" pitchFamily="18" charset="0"/>
              </a:rPr>
              <a:t>Денисівський</a:t>
            </a:r>
            <a:r>
              <a:rPr lang="uk-UA" sz="1400" dirty="0">
                <a:latin typeface="Times New Roman" panose="02020603050405020304" pitchFamily="18" charset="0"/>
                <a:cs typeface="Times New Roman" panose="02020603050405020304" pitchFamily="18" charset="0"/>
              </a:rPr>
              <a:t> , </a:t>
            </a:r>
            <a:r>
              <a:rPr lang="uk-UA" sz="1400" dirty="0" err="1">
                <a:latin typeface="Times New Roman" panose="02020603050405020304" pitchFamily="18" charset="0"/>
                <a:cs typeface="Times New Roman" panose="02020603050405020304" pitchFamily="18" charset="0"/>
              </a:rPr>
              <a:t>Виповзький</a:t>
            </a:r>
            <a:r>
              <a:rPr lang="uk-UA" sz="1400" dirty="0">
                <a:latin typeface="Times New Roman" panose="02020603050405020304" pitchFamily="18" charset="0"/>
                <a:cs typeface="Times New Roman" panose="02020603050405020304" pitchFamily="18" charset="0"/>
              </a:rPr>
              <a:t>, </a:t>
            </a:r>
            <a:r>
              <a:rPr lang="uk-UA" sz="1400" dirty="0" err="1">
                <a:latin typeface="Times New Roman" panose="02020603050405020304" pitchFamily="18" charset="0"/>
                <a:cs typeface="Times New Roman" panose="02020603050405020304" pitchFamily="18" charset="0"/>
              </a:rPr>
              <a:t>Помоклівський</a:t>
            </a:r>
            <a:r>
              <a:rPr lang="uk-UA" sz="1400" dirty="0">
                <a:latin typeface="Times New Roman" panose="02020603050405020304" pitchFamily="18" charset="0"/>
                <a:cs typeface="Times New Roman" panose="02020603050405020304" pitchFamily="18" charset="0"/>
              </a:rPr>
              <a:t> , </a:t>
            </a:r>
            <a:r>
              <a:rPr lang="uk-UA" sz="1400" dirty="0" err="1">
                <a:latin typeface="Times New Roman" panose="02020603050405020304" pitchFamily="18" charset="0"/>
                <a:cs typeface="Times New Roman" panose="02020603050405020304" pitchFamily="18" charset="0"/>
              </a:rPr>
              <a:t>Малокаратульський</a:t>
            </a:r>
            <a:r>
              <a:rPr lang="uk-UA" sz="1400" dirty="0">
                <a:latin typeface="Times New Roman" panose="02020603050405020304" pitchFamily="18" charset="0"/>
                <a:cs typeface="Times New Roman" panose="02020603050405020304" pitchFamily="18" charset="0"/>
              </a:rPr>
              <a:t> , Полого-</a:t>
            </a:r>
            <a:r>
              <a:rPr lang="uk-UA" sz="1400" dirty="0" err="1">
                <a:latin typeface="Times New Roman" panose="02020603050405020304" pitchFamily="18" charset="0"/>
                <a:cs typeface="Times New Roman" panose="02020603050405020304" pitchFamily="18" charset="0"/>
              </a:rPr>
              <a:t>Вергунівський</a:t>
            </a:r>
            <a:r>
              <a:rPr lang="uk-UA" sz="1400" dirty="0">
                <a:latin typeface="Times New Roman" panose="02020603050405020304" pitchFamily="18" charset="0"/>
                <a:cs typeface="Times New Roman" panose="02020603050405020304" pitchFamily="18" charset="0"/>
              </a:rPr>
              <a:t> , </a:t>
            </a:r>
            <a:r>
              <a:rPr lang="uk-UA" sz="1400" dirty="0" err="1">
                <a:latin typeface="Times New Roman" panose="02020603050405020304" pitchFamily="18" charset="0"/>
                <a:cs typeface="Times New Roman" panose="02020603050405020304" pitchFamily="18" charset="0"/>
              </a:rPr>
              <a:t>Улянівський</a:t>
            </a:r>
            <a:r>
              <a:rPr lang="uk-UA" sz="1400" dirty="0">
                <a:latin typeface="Times New Roman" panose="02020603050405020304" pitchFamily="18" charset="0"/>
                <a:cs typeface="Times New Roman" panose="02020603050405020304" pitchFamily="18" charset="0"/>
              </a:rPr>
              <a:t> </a:t>
            </a:r>
            <a:r>
              <a:rPr lang="uk-UA" sz="1400" dirty="0" err="1">
                <a:latin typeface="Times New Roman" panose="02020603050405020304" pitchFamily="18" charset="0"/>
                <a:cs typeface="Times New Roman" panose="02020603050405020304" pitchFamily="18" charset="0"/>
              </a:rPr>
              <a:t>старостинські</a:t>
            </a:r>
            <a:r>
              <a:rPr lang="uk-UA" sz="1400" dirty="0">
                <a:latin typeface="Times New Roman" panose="02020603050405020304" pitchFamily="18" charset="0"/>
                <a:cs typeface="Times New Roman" panose="02020603050405020304" pitchFamily="18" charset="0"/>
              </a:rPr>
              <a:t> округи .                                                                                                                                               </a:t>
            </a:r>
            <a:r>
              <a:rPr lang="uk-UA" sz="1400" b="1" dirty="0">
                <a:latin typeface="Times New Roman" panose="02020603050405020304" pitchFamily="18" charset="0"/>
                <a:cs typeface="Times New Roman" panose="02020603050405020304" pitchFamily="18" charset="0"/>
              </a:rPr>
              <a:t>Загальна площа громади у складі  16 сіл становить – 33716,2000 га.</a:t>
            </a:r>
            <a:endParaRPr lang="uk-UA" sz="1400" dirty="0">
              <a:latin typeface="Times New Roman" panose="02020603050405020304" pitchFamily="18" charset="0"/>
              <a:cs typeface="Times New Roman" panose="02020603050405020304" pitchFamily="18" charset="0"/>
            </a:endParaRPr>
          </a:p>
          <a:p>
            <a:pPr fontAlgn="base"/>
            <a:r>
              <a:rPr lang="uk-UA" sz="1400" dirty="0">
                <a:latin typeface="Times New Roman" panose="02020603050405020304" pitchFamily="18" charset="0"/>
                <a:cs typeface="Times New Roman" panose="02020603050405020304" pitchFamily="18" charset="0"/>
              </a:rPr>
              <a:t>      Під час Стратегічної сесії її учасники обговорили подальший розвиток нашої громади, заздалегідь напрацьовані пропозиції щодо використання тих чи інших територій, будівництва певних об’єктів промислового, культурно-розважального, соціально-побутового призначення та об’єктів інфраструктури. </a:t>
            </a:r>
          </a:p>
          <a:p>
            <a:pPr fontAlgn="base"/>
            <a:r>
              <a:rPr lang="uk-UA" sz="1400" dirty="0">
                <a:latin typeface="Times New Roman" panose="02020603050405020304" pitchFamily="18" charset="0"/>
                <a:cs typeface="Times New Roman" panose="02020603050405020304" pitchFamily="18" charset="0"/>
              </a:rPr>
              <a:t>   За звітній період робочою групою </a:t>
            </a:r>
            <a:r>
              <a:rPr lang="uk-UA" sz="1400" b="1" dirty="0">
                <a:latin typeface="Times New Roman" panose="02020603050405020304" pitchFamily="18" charset="0"/>
                <a:cs typeface="Times New Roman" panose="02020603050405020304" pitchFamily="18" charset="0"/>
              </a:rPr>
              <a:t>проведено соціологічне  опитування </a:t>
            </a:r>
            <a:r>
              <a:rPr lang="uk-UA" sz="1400" dirty="0">
                <a:latin typeface="Times New Roman" panose="02020603050405020304" pitchFamily="18" charset="0"/>
                <a:cs typeface="Times New Roman" panose="02020603050405020304" pitchFamily="18" charset="0"/>
              </a:rPr>
              <a:t> мешканців сіл </a:t>
            </a:r>
            <a:r>
              <a:rPr lang="uk-UA" sz="1400" dirty="0" err="1">
                <a:latin typeface="Times New Roman" panose="02020603050405020304" pitchFamily="18" charset="0"/>
                <a:cs typeface="Times New Roman" panose="02020603050405020304" pitchFamily="18" charset="0"/>
              </a:rPr>
              <a:t>Ташанської</a:t>
            </a:r>
            <a:r>
              <a:rPr lang="uk-UA" sz="1400" dirty="0">
                <a:latin typeface="Times New Roman" panose="02020603050405020304" pitchFamily="18" charset="0"/>
                <a:cs typeface="Times New Roman" panose="02020603050405020304" pitchFamily="18" charset="0"/>
              </a:rPr>
              <a:t> громади Бориспільського району Київської області , враховані всі пропозиції , побажання та зауваження , визначений </a:t>
            </a:r>
            <a:r>
              <a:rPr lang="uk-UA" sz="1400" b="1" dirty="0">
                <a:latin typeface="Times New Roman" panose="02020603050405020304" pitchFamily="18" charset="0"/>
                <a:cs typeface="Times New Roman" panose="02020603050405020304" pitchFamily="18" charset="0"/>
              </a:rPr>
              <a:t>перелік індикаторів розвитку громади</a:t>
            </a:r>
            <a:r>
              <a:rPr lang="uk-UA" sz="1400" dirty="0">
                <a:latin typeface="Times New Roman" panose="02020603050405020304" pitchFamily="18" charset="0"/>
                <a:cs typeface="Times New Roman" panose="02020603050405020304" pitchFamily="18" charset="0"/>
              </a:rPr>
              <a:t> , та визначене </a:t>
            </a:r>
            <a:r>
              <a:rPr lang="uk-UA" sz="1400" b="1" dirty="0">
                <a:latin typeface="Times New Roman" panose="02020603050405020304" pitchFamily="18" charset="0"/>
                <a:cs typeface="Times New Roman" panose="02020603050405020304" pitchFamily="18" charset="0"/>
              </a:rPr>
              <a:t>Завдання на розроблення</a:t>
            </a:r>
            <a:r>
              <a:rPr lang="uk-UA" sz="1400" dirty="0">
                <a:latin typeface="Times New Roman" panose="02020603050405020304" pitchFamily="18" charset="0"/>
                <a:cs typeface="Times New Roman" panose="02020603050405020304" pitchFamily="18" charset="0"/>
              </a:rPr>
              <a:t> </a:t>
            </a:r>
            <a:r>
              <a:rPr lang="uk-UA" sz="1400" b="1" dirty="0">
                <a:latin typeface="Times New Roman" panose="02020603050405020304" pitchFamily="18" charset="0"/>
                <a:cs typeface="Times New Roman" panose="02020603050405020304" pitchFamily="18" charset="0"/>
              </a:rPr>
              <a:t>Комплексного плану просторового розвитку території </a:t>
            </a:r>
            <a:r>
              <a:rPr lang="uk-UA" sz="1400" b="1" dirty="0" err="1">
                <a:latin typeface="Times New Roman" panose="02020603050405020304" pitchFamily="18" charset="0"/>
                <a:cs typeface="Times New Roman" panose="02020603050405020304" pitchFamily="18" charset="0"/>
              </a:rPr>
              <a:t>Ташанської</a:t>
            </a:r>
            <a:r>
              <a:rPr lang="uk-UA" sz="1400" b="1" dirty="0">
                <a:latin typeface="Times New Roman" panose="02020603050405020304" pitchFamily="18" charset="0"/>
                <a:cs typeface="Times New Roman" panose="02020603050405020304" pitchFamily="18" charset="0"/>
              </a:rPr>
              <a:t>  територіальної громади .</a:t>
            </a:r>
            <a:endParaRPr lang="uk-UA" sz="1400"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84730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Заголовок 3">
            <a:extLst>
              <a:ext uri="{FF2B5EF4-FFF2-40B4-BE49-F238E27FC236}">
                <a16:creationId xmlns:a16="http://schemas.microsoft.com/office/drawing/2014/main" id="{EA95A352-B1F2-4204-9B3D-83B3C6FB9A47}"/>
              </a:ext>
            </a:extLst>
          </p:cNvPr>
          <p:cNvSpPr>
            <a:spLocks noGrp="1"/>
          </p:cNvSpPr>
          <p:nvPr>
            <p:ph type="title"/>
          </p:nvPr>
        </p:nvSpPr>
        <p:spPr/>
        <p:txBody>
          <a:bodyPr/>
          <a:lstStyle/>
          <a:p>
            <a:endParaRPr lang="uk-UA"/>
          </a:p>
        </p:txBody>
      </p:sp>
      <p:graphicFrame>
        <p:nvGraphicFramePr>
          <p:cNvPr id="7" name="Объект 6">
            <a:extLst>
              <a:ext uri="{FF2B5EF4-FFF2-40B4-BE49-F238E27FC236}">
                <a16:creationId xmlns:a16="http://schemas.microsoft.com/office/drawing/2014/main" id="{620AD9F8-4684-491D-A951-80B02D6B83FB}"/>
              </a:ext>
            </a:extLst>
          </p:cNvPr>
          <p:cNvGraphicFramePr>
            <a:graphicFrameLocks noGrp="1"/>
          </p:cNvGraphicFramePr>
          <p:nvPr>
            <p:ph idx="1"/>
            <p:extLst>
              <p:ext uri="{D42A27DB-BD31-4B8C-83A1-F6EECF244321}">
                <p14:modId xmlns:p14="http://schemas.microsoft.com/office/powerpoint/2010/main" val="3494301955"/>
              </p:ext>
            </p:extLst>
          </p:nvPr>
        </p:nvGraphicFramePr>
        <p:xfrm>
          <a:off x="389299" y="365124"/>
          <a:ext cx="11534115" cy="6379709"/>
        </p:xfrm>
        <a:graphic>
          <a:graphicData uri="http://schemas.openxmlformats.org/drawingml/2006/table">
            <a:tbl>
              <a:tblPr firstRow="1" firstCol="1" bandRow="1">
                <a:tableStyleId>{5C22544A-7EE6-4342-B048-85BDC9FD1C3A}</a:tableStyleId>
              </a:tblPr>
              <a:tblGrid>
                <a:gridCol w="4499572">
                  <a:extLst>
                    <a:ext uri="{9D8B030D-6E8A-4147-A177-3AD203B41FA5}">
                      <a16:colId xmlns:a16="http://schemas.microsoft.com/office/drawing/2014/main" val="3476839311"/>
                    </a:ext>
                  </a:extLst>
                </a:gridCol>
                <a:gridCol w="4911933">
                  <a:extLst>
                    <a:ext uri="{9D8B030D-6E8A-4147-A177-3AD203B41FA5}">
                      <a16:colId xmlns:a16="http://schemas.microsoft.com/office/drawing/2014/main" val="1189926913"/>
                    </a:ext>
                  </a:extLst>
                </a:gridCol>
                <a:gridCol w="1412765">
                  <a:extLst>
                    <a:ext uri="{9D8B030D-6E8A-4147-A177-3AD203B41FA5}">
                      <a16:colId xmlns:a16="http://schemas.microsoft.com/office/drawing/2014/main" val="3675970500"/>
                    </a:ext>
                  </a:extLst>
                </a:gridCol>
                <a:gridCol w="709845">
                  <a:extLst>
                    <a:ext uri="{9D8B030D-6E8A-4147-A177-3AD203B41FA5}">
                      <a16:colId xmlns:a16="http://schemas.microsoft.com/office/drawing/2014/main" val="2778477763"/>
                    </a:ext>
                  </a:extLst>
                </a:gridCol>
              </a:tblGrid>
              <a:tr h="323086">
                <a:tc gridSpan="4">
                  <a:txBody>
                    <a:bodyPr/>
                    <a:lstStyle/>
                    <a:p>
                      <a:pPr algn="ctr">
                        <a:lnSpc>
                          <a:spcPct val="107000"/>
                        </a:lnSpc>
                        <a:spcAft>
                          <a:spcPts val="0"/>
                        </a:spcAft>
                      </a:pPr>
                      <a:r>
                        <a:rPr lang="uk-UA" sz="2000" dirty="0">
                          <a:solidFill>
                            <a:schemeClr val="tx1"/>
                          </a:solidFill>
                          <a:effectLst/>
                          <a:latin typeface="Times New Roman" panose="02020603050405020304" pitchFamily="18" charset="0"/>
                          <a:cs typeface="Times New Roman" panose="02020603050405020304" pitchFamily="18" charset="0"/>
                        </a:rPr>
                        <a:t>3. Земельний  фонд за даними  територіальної  громади  - </a:t>
                      </a:r>
                      <a:r>
                        <a:rPr lang="uk-UA" sz="2000" dirty="0" err="1">
                          <a:solidFill>
                            <a:schemeClr val="tx1"/>
                          </a:solidFill>
                          <a:effectLst/>
                          <a:latin typeface="Times New Roman" panose="02020603050405020304" pitchFamily="18" charset="0"/>
                          <a:cs typeface="Times New Roman" panose="02020603050405020304" pitchFamily="18" charset="0"/>
                        </a:rPr>
                        <a:t>Ташанська</a:t>
                      </a:r>
                      <a:r>
                        <a:rPr lang="uk-UA" sz="2000" dirty="0">
                          <a:solidFill>
                            <a:schemeClr val="tx1"/>
                          </a:solidFill>
                          <a:effectLst/>
                          <a:latin typeface="Times New Roman" panose="02020603050405020304" pitchFamily="18" charset="0"/>
                          <a:cs typeface="Times New Roman" panose="02020603050405020304" pitchFamily="18" charset="0"/>
                        </a:rPr>
                        <a:t>   сільська  рада</a:t>
                      </a:r>
                      <a:endParaRPr lang="uk-UA"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b"/>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330331811"/>
                  </a:ext>
                </a:extLst>
              </a:tr>
              <a:tr h="917564">
                <a:tc>
                  <a:txBody>
                    <a:bodyPr/>
                    <a:lstStyle/>
                    <a:p>
                      <a:pPr algn="ctr">
                        <a:lnSpc>
                          <a:spcPct val="107000"/>
                        </a:lnSpc>
                        <a:spcAft>
                          <a:spcPts val="0"/>
                        </a:spcAft>
                      </a:pPr>
                      <a:r>
                        <a:rPr lang="uk-UA" sz="1800" b="1" dirty="0">
                          <a:solidFill>
                            <a:schemeClr val="bg1"/>
                          </a:solidFill>
                          <a:effectLst/>
                          <a:latin typeface="Times New Roman" panose="02020603050405020304" pitchFamily="18" charset="0"/>
                          <a:cs typeface="Times New Roman" panose="02020603050405020304" pitchFamily="18" charset="0"/>
                        </a:rPr>
                        <a:t>Назва показника</a:t>
                      </a:r>
                      <a:endParaRPr lang="uk-UA"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Площа, га</a:t>
                      </a:r>
                      <a:endPar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gridSpan="2">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a:t>
                      </a:r>
                      <a:endPar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hMerge="1">
                  <a:txBody>
                    <a:bodyPr/>
                    <a:lstStyle/>
                    <a:p>
                      <a:endParaRPr lang="uk-UA"/>
                    </a:p>
                  </a:txBody>
                  <a:tcPr/>
                </a:tc>
                <a:extLst>
                  <a:ext uri="{0D108BD9-81ED-4DB2-BD59-A6C34878D82A}">
                    <a16:rowId xmlns:a16="http://schemas.microsoft.com/office/drawing/2014/main" val="3199736602"/>
                  </a:ext>
                </a:extLst>
              </a:tr>
              <a:tr h="282606">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Сільськогосподарські землі, у тому числі:</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28796 , 6673</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85,40</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3792092926"/>
                  </a:ext>
                </a:extLst>
              </a:tr>
              <a:tr h="282606">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рілля</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23987 , 1240</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71,14</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156092015"/>
                  </a:ext>
                </a:extLst>
              </a:tr>
              <a:tr h="282606">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Багаторічні насадження</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368 , 1000</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1,09</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171607700"/>
                  </a:ext>
                </a:extLst>
              </a:tr>
              <a:tr h="282606">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сіножаті</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2920, 7862</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8,66</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3011104497"/>
                  </a:ext>
                </a:extLst>
              </a:tr>
              <a:tr h="282606">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пасовища</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1520, 6550</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4,51</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1120131986"/>
                  </a:ext>
                </a:extLst>
              </a:tr>
              <a:tr h="357928">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Землі лісогосподарського призначення, у тому числі:</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1539 ,7500</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4,56</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1762761765"/>
                  </a:ext>
                </a:extLst>
              </a:tr>
              <a:tr h="282606">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лісові землі</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1495,1998</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4,43</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3846910681"/>
                  </a:ext>
                </a:extLst>
              </a:tr>
              <a:tr h="282606">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чагарники</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44,5502</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0,13</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256360125"/>
                  </a:ext>
                </a:extLst>
              </a:tr>
              <a:tr h="282606">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Забудовані землі, у тому числі:</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985, 5000</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2,92</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3984486732"/>
                  </a:ext>
                </a:extLst>
              </a:tr>
              <a:tr h="282606">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землі житлової та громадської забудови</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742, 2000</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2,20</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153784298"/>
                  </a:ext>
                </a:extLst>
              </a:tr>
              <a:tr h="646171">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Землі промисловості, транспорту, зв</a:t>
                      </a:r>
                      <a:r>
                        <a:rPr lang="ru-RU" sz="1400" dirty="0">
                          <a:solidFill>
                            <a:schemeClr val="bg1"/>
                          </a:solidFill>
                          <a:effectLst/>
                          <a:latin typeface="Times New Roman" panose="02020603050405020304" pitchFamily="18" charset="0"/>
                          <a:cs typeface="Times New Roman" panose="02020603050405020304" pitchFamily="18" charset="0"/>
                        </a:rPr>
                        <a:t>`</a:t>
                      </a:r>
                      <a:r>
                        <a:rPr lang="uk-UA" sz="1400" dirty="0" err="1">
                          <a:solidFill>
                            <a:schemeClr val="bg1"/>
                          </a:solidFill>
                          <a:effectLst/>
                          <a:latin typeface="Times New Roman" panose="02020603050405020304" pitchFamily="18" charset="0"/>
                          <a:cs typeface="Times New Roman" panose="02020603050405020304" pitchFamily="18" charset="0"/>
                        </a:rPr>
                        <a:t>язку</a:t>
                      </a:r>
                      <a:r>
                        <a:rPr lang="uk-UA" sz="1400" dirty="0">
                          <a:solidFill>
                            <a:schemeClr val="bg1"/>
                          </a:solidFill>
                          <a:effectLst/>
                          <a:latin typeface="Times New Roman" panose="02020603050405020304" pitchFamily="18" charset="0"/>
                          <a:cs typeface="Times New Roman" panose="02020603050405020304" pitchFamily="18" charset="0"/>
                        </a:rPr>
                        <a:t>, </a:t>
                      </a:r>
                      <a:r>
                        <a:rPr lang="uk-UA" sz="1400" dirty="0" err="1">
                          <a:solidFill>
                            <a:schemeClr val="bg1"/>
                          </a:solidFill>
                          <a:effectLst/>
                          <a:latin typeface="Times New Roman" panose="02020603050405020304" pitchFamily="18" charset="0"/>
                          <a:cs typeface="Times New Roman" panose="02020603050405020304" pitchFamily="18" charset="0"/>
                        </a:rPr>
                        <a:t>енергетики,оборони</a:t>
                      </a:r>
                      <a:r>
                        <a:rPr lang="uk-UA" sz="1400" dirty="0">
                          <a:solidFill>
                            <a:schemeClr val="bg1"/>
                          </a:solidFill>
                          <a:effectLst/>
                          <a:latin typeface="Times New Roman" panose="02020603050405020304" pitchFamily="18" charset="0"/>
                          <a:cs typeface="Times New Roman" panose="02020603050405020304" pitchFamily="18" charset="0"/>
                        </a:rPr>
                        <a:t> та іншого призначення</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1230, 7200</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3,65</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1871896333"/>
                  </a:ext>
                </a:extLst>
              </a:tr>
              <a:tr h="513147">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Заповідні землі   у т. ч. : парк </a:t>
                      </a:r>
                      <a:r>
                        <a:rPr lang="uk-UA" sz="1400" dirty="0" err="1">
                          <a:solidFill>
                            <a:schemeClr val="bg1"/>
                          </a:solidFill>
                          <a:effectLst/>
                          <a:latin typeface="Times New Roman" panose="02020603050405020304" pitchFamily="18" charset="0"/>
                          <a:cs typeface="Times New Roman" panose="02020603050405020304" pitchFamily="18" charset="0"/>
                        </a:rPr>
                        <a:t>Ташань</a:t>
                      </a:r>
                      <a:r>
                        <a:rPr lang="uk-UA" sz="1400" dirty="0">
                          <a:solidFill>
                            <a:schemeClr val="bg1"/>
                          </a:solidFill>
                          <a:effectLst/>
                          <a:latin typeface="Times New Roman" panose="02020603050405020304" pitchFamily="18" charset="0"/>
                          <a:cs typeface="Times New Roman" panose="02020603050405020304" pitchFamily="18" charset="0"/>
                        </a:rPr>
                        <a:t> , бот. заказник Степовий</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155 , 1250</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0,46</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3359731718"/>
                  </a:ext>
                </a:extLst>
              </a:tr>
              <a:tr h="282606">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Землі водного фонду</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365 , 0400</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1,08</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a:effectLst/>
                          <a:latin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1034343120"/>
                  </a:ext>
                </a:extLst>
              </a:tr>
              <a:tr h="513147">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Землі історико-культурного призначення  у т. ч. :</a:t>
                      </a:r>
                    </a:p>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кургани , зміїний вал</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40 , 3500</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0,11</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tc>
                  <a:txBody>
                    <a:bodyPr/>
                    <a:lstStyle/>
                    <a:p>
                      <a:pPr algn="ctr">
                        <a:lnSpc>
                          <a:spcPct val="107000"/>
                        </a:lnSpc>
                        <a:spcAft>
                          <a:spcPts val="0"/>
                        </a:spcAft>
                      </a:pPr>
                      <a:r>
                        <a:rPr lang="uk-UA" sz="1100" dirty="0">
                          <a:effectLst/>
                          <a:latin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573843575"/>
                  </a:ext>
                </a:extLst>
              </a:tr>
              <a:tr h="282606">
                <a:tc>
                  <a:txBody>
                    <a:bodyPr/>
                    <a:lstStyle/>
                    <a:p>
                      <a:pPr algn="ctr">
                        <a:lnSpc>
                          <a:spcPct val="107000"/>
                        </a:lnSpc>
                        <a:spcAft>
                          <a:spcPts val="0"/>
                        </a:spcAft>
                      </a:pPr>
                      <a:r>
                        <a:rPr lang="uk-UA" sz="1400" dirty="0">
                          <a:solidFill>
                            <a:schemeClr val="bg1"/>
                          </a:solidFill>
                          <a:effectLst/>
                          <a:latin typeface="Times New Roman" panose="02020603050405020304" pitchFamily="18" charset="0"/>
                          <a:cs typeface="Times New Roman" panose="02020603050405020304" pitchFamily="18" charset="0"/>
                        </a:rPr>
                        <a:t>Всього землі</a:t>
                      </a:r>
                      <a:endParaRPr lang="uk-UA"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33716 , 2000</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b"/>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100</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tc>
                <a:tc>
                  <a:txBody>
                    <a:bodyPr/>
                    <a:lstStyle/>
                    <a:p>
                      <a:pPr algn="ctr">
                        <a:lnSpc>
                          <a:spcPct val="107000"/>
                        </a:lnSpc>
                        <a:spcAft>
                          <a:spcPts val="0"/>
                        </a:spcAft>
                      </a:pPr>
                      <a:r>
                        <a:rPr lang="uk-UA" sz="1100" dirty="0">
                          <a:effectLst/>
                          <a:latin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24" marR="65624" marT="0" marB="0" anchor="ctr"/>
                </a:tc>
                <a:extLst>
                  <a:ext uri="{0D108BD9-81ED-4DB2-BD59-A6C34878D82A}">
                    <a16:rowId xmlns:a16="http://schemas.microsoft.com/office/drawing/2014/main" val="2798599281"/>
                  </a:ext>
                </a:extLst>
              </a:tr>
            </a:tbl>
          </a:graphicData>
        </a:graphic>
      </p:graphicFrame>
    </p:spTree>
    <p:extLst>
      <p:ext uri="{BB962C8B-B14F-4D97-AF65-F5344CB8AC3E}">
        <p14:creationId xmlns:p14="http://schemas.microsoft.com/office/powerpoint/2010/main" val="2156731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931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Объект 1">
            <a:extLst>
              <a:ext uri="{FF2B5EF4-FFF2-40B4-BE49-F238E27FC236}">
                <a16:creationId xmlns:a16="http://schemas.microsoft.com/office/drawing/2014/main" id="{14770785-0661-4199-8C5B-DAA1F3F0147D}"/>
              </a:ext>
            </a:extLst>
          </p:cNvPr>
          <p:cNvGraphicFramePr>
            <a:graphicFrameLocks noGrp="1"/>
          </p:cNvGraphicFramePr>
          <p:nvPr>
            <p:ph idx="1"/>
            <p:extLst>
              <p:ext uri="{D42A27DB-BD31-4B8C-83A1-F6EECF244321}">
                <p14:modId xmlns:p14="http://schemas.microsoft.com/office/powerpoint/2010/main" val="4004630126"/>
              </p:ext>
            </p:extLst>
          </p:nvPr>
        </p:nvGraphicFramePr>
        <p:xfrm>
          <a:off x="1012054" y="1210538"/>
          <a:ext cx="9694416" cy="4698135"/>
        </p:xfrm>
        <a:graphic>
          <a:graphicData uri="http://schemas.openxmlformats.org/drawingml/2006/table">
            <a:tbl>
              <a:tblPr firstRow="1" firstCol="1" bandRow="1">
                <a:tableStyleId>{5C22544A-7EE6-4342-B048-85BDC9FD1C3A}</a:tableStyleId>
              </a:tblPr>
              <a:tblGrid>
                <a:gridCol w="369603">
                  <a:extLst>
                    <a:ext uri="{9D8B030D-6E8A-4147-A177-3AD203B41FA5}">
                      <a16:colId xmlns:a16="http://schemas.microsoft.com/office/drawing/2014/main" val="3861517170"/>
                    </a:ext>
                  </a:extLst>
                </a:gridCol>
                <a:gridCol w="2224782">
                  <a:extLst>
                    <a:ext uri="{9D8B030D-6E8A-4147-A177-3AD203B41FA5}">
                      <a16:colId xmlns:a16="http://schemas.microsoft.com/office/drawing/2014/main" val="659237987"/>
                    </a:ext>
                  </a:extLst>
                </a:gridCol>
                <a:gridCol w="7100031">
                  <a:extLst>
                    <a:ext uri="{9D8B030D-6E8A-4147-A177-3AD203B41FA5}">
                      <a16:colId xmlns:a16="http://schemas.microsoft.com/office/drawing/2014/main" val="3673779392"/>
                    </a:ext>
                  </a:extLst>
                </a:gridCol>
              </a:tblGrid>
              <a:tr h="862808">
                <a:tc>
                  <a:txBody>
                    <a:bodyPr/>
                    <a:lstStyle/>
                    <a:p>
                      <a:pPr algn="ctr">
                        <a:lnSpc>
                          <a:spcPct val="107000"/>
                        </a:lnSpc>
                        <a:spcAft>
                          <a:spcPts val="0"/>
                        </a:spcAft>
                      </a:pPr>
                      <a:r>
                        <a:rPr lang="uk-UA" sz="1200">
                          <a:effectLst/>
                        </a:rPr>
                        <a:t>1</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90170">
                        <a:lnSpc>
                          <a:spcPct val="107000"/>
                        </a:lnSpc>
                        <a:spcAft>
                          <a:spcPts val="0"/>
                        </a:spcAft>
                      </a:pPr>
                      <a:r>
                        <a:rPr lang="uk-UA" sz="1200" dirty="0">
                          <a:effectLst/>
                          <a:latin typeface="Times New Roman" panose="02020603050405020304" pitchFamily="18" charset="0"/>
                          <a:cs typeface="Times New Roman" panose="02020603050405020304" pitchFamily="18" charset="0"/>
                        </a:rPr>
                        <a:t>Вид  містобудівної документації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200">
                          <a:effectLst/>
                          <a:latin typeface="Times New Roman" panose="02020603050405020304" pitchFamily="18" charset="0"/>
                          <a:cs typeface="Times New Roman" panose="02020603050405020304" pitchFamily="18" charset="0"/>
                        </a:rPr>
                        <a:t>Комплексний план просторового розвитку території Ташанської територіальної громади Бориспільського району Київської області (Комплексний план ).</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5493432"/>
                  </a:ext>
                </a:extLst>
              </a:tr>
              <a:tr h="575503">
                <a:tc>
                  <a:txBody>
                    <a:bodyPr/>
                    <a:lstStyle/>
                    <a:p>
                      <a:pPr algn="ctr">
                        <a:lnSpc>
                          <a:spcPct val="107000"/>
                        </a:lnSpc>
                        <a:spcAft>
                          <a:spcPts val="0"/>
                        </a:spcAft>
                      </a:pPr>
                      <a:r>
                        <a:rPr lang="uk-UA" sz="1200">
                          <a:effectLst/>
                        </a:rPr>
                        <a:t>2</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Підстава для проектування</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Рішення </a:t>
                      </a:r>
                      <a:r>
                        <a:rPr lang="uk-UA" sz="1200" dirty="0" err="1">
                          <a:effectLst/>
                          <a:latin typeface="Times New Roman" panose="02020603050405020304" pitchFamily="18" charset="0"/>
                          <a:cs typeface="Times New Roman" panose="02020603050405020304" pitchFamily="18" charset="0"/>
                        </a:rPr>
                        <a:t>Ташанської</a:t>
                      </a:r>
                      <a:r>
                        <a:rPr lang="uk-UA" sz="1200" dirty="0">
                          <a:effectLst/>
                          <a:latin typeface="Times New Roman" panose="02020603050405020304" pitchFamily="18" charset="0"/>
                          <a:cs typeface="Times New Roman" panose="02020603050405020304" pitchFamily="18" charset="0"/>
                        </a:rPr>
                        <a:t> сільської ради  № 1167 від 28 вересня 2022 року «Про розроблення Комплексного плану просторового розвитку території </a:t>
                      </a:r>
                      <a:r>
                        <a:rPr lang="uk-UA" sz="1200" dirty="0" err="1">
                          <a:effectLst/>
                          <a:latin typeface="Times New Roman" panose="02020603050405020304" pitchFamily="18" charset="0"/>
                          <a:cs typeface="Times New Roman" panose="02020603050405020304" pitchFamily="18" charset="0"/>
                        </a:rPr>
                        <a:t>Ташанської</a:t>
                      </a:r>
                      <a:r>
                        <a:rPr lang="uk-UA" sz="1200" dirty="0">
                          <a:effectLst/>
                          <a:latin typeface="Times New Roman" panose="02020603050405020304" pitchFamily="18" charset="0"/>
                          <a:cs typeface="Times New Roman" panose="02020603050405020304" pitchFamily="18" charset="0"/>
                        </a:rPr>
                        <a:t> територіальної громади Бориспільського району Київської області.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13504220"/>
                  </a:ext>
                </a:extLst>
              </a:tr>
              <a:tr h="552070">
                <a:tc>
                  <a:txBody>
                    <a:bodyPr/>
                    <a:lstStyle/>
                    <a:p>
                      <a:pPr algn="ctr">
                        <a:lnSpc>
                          <a:spcPct val="107000"/>
                        </a:lnSpc>
                        <a:spcAft>
                          <a:spcPts val="0"/>
                        </a:spcAft>
                      </a:pPr>
                      <a:r>
                        <a:rPr lang="uk-UA" sz="1200">
                          <a:effectLst/>
                        </a:rPr>
                        <a:t>3</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90170" algn="just">
                        <a:lnSpc>
                          <a:spcPct val="107000"/>
                        </a:lnSpc>
                        <a:spcAft>
                          <a:spcPts val="0"/>
                        </a:spcAft>
                      </a:pPr>
                      <a:r>
                        <a:rPr lang="uk-UA" sz="1200">
                          <a:effectLst/>
                          <a:latin typeface="Times New Roman" panose="02020603050405020304" pitchFamily="18" charset="0"/>
                          <a:cs typeface="Times New Roman" panose="02020603050405020304" pitchFamily="18" charset="0"/>
                        </a:rPr>
                        <a:t>Замовник </a:t>
                      </a:r>
                    </a:p>
                    <a:p>
                      <a:pPr marR="90170" algn="just">
                        <a:lnSpc>
                          <a:spcPct val="107000"/>
                        </a:lnSpc>
                        <a:spcAft>
                          <a:spcPts val="0"/>
                        </a:spcAft>
                      </a:pPr>
                      <a:r>
                        <a:rPr lang="uk-UA" sz="1200">
                          <a:effectLst/>
                          <a:latin typeface="Times New Roman" panose="02020603050405020304" pitchFamily="18" charset="0"/>
                          <a:cs typeface="Times New Roman" panose="02020603050405020304" pitchFamily="18" charset="0"/>
                        </a:rPr>
                        <a:t>комплексного плану </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Ташанська</a:t>
                      </a:r>
                      <a:r>
                        <a:rPr lang="uk-UA" sz="1200" dirty="0">
                          <a:effectLst/>
                          <a:latin typeface="Times New Roman" panose="02020603050405020304" pitchFamily="18" charset="0"/>
                          <a:cs typeface="Times New Roman" panose="02020603050405020304" pitchFamily="18" charset="0"/>
                        </a:rPr>
                        <a:t> сільська рада, код ЄДРПОУ 04361605;</a:t>
                      </a:r>
                    </a:p>
                    <a:p>
                      <a:pPr algn="l">
                        <a:lnSpc>
                          <a:spcPct val="107000"/>
                        </a:lnSpc>
                        <a:spcAft>
                          <a:spcPts val="0"/>
                        </a:spcAft>
                      </a:pPr>
                      <a:r>
                        <a:rPr lang="uk-UA" sz="1200" dirty="0">
                          <a:effectLst/>
                          <a:latin typeface="Times New Roman" panose="02020603050405020304" pitchFamily="18" charset="0"/>
                          <a:cs typeface="Times New Roman" panose="02020603050405020304" pitchFamily="18" charset="0"/>
                        </a:rPr>
                        <a:t>Виконавчий комітет </a:t>
                      </a:r>
                      <a:r>
                        <a:rPr lang="uk-UA" sz="1200" dirty="0" err="1">
                          <a:effectLst/>
                          <a:latin typeface="Times New Roman" panose="02020603050405020304" pitchFamily="18" charset="0"/>
                          <a:cs typeface="Times New Roman" panose="02020603050405020304" pitchFamily="18" charset="0"/>
                        </a:rPr>
                        <a:t>Ташанської</a:t>
                      </a:r>
                      <a:r>
                        <a:rPr lang="uk-UA" sz="1200" dirty="0">
                          <a:effectLst/>
                          <a:latin typeface="Times New Roman" panose="02020603050405020304" pitchFamily="18" charset="0"/>
                          <a:cs typeface="Times New Roman" panose="02020603050405020304" pitchFamily="18" charset="0"/>
                        </a:rPr>
                        <a:t> сільської ради  код ЄДРПОУ 43446648.</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2461489"/>
                  </a:ext>
                </a:extLst>
              </a:tr>
              <a:tr h="1164250">
                <a:tc>
                  <a:txBody>
                    <a:bodyPr/>
                    <a:lstStyle/>
                    <a:p>
                      <a:pPr algn="ctr">
                        <a:lnSpc>
                          <a:spcPct val="107000"/>
                        </a:lnSpc>
                        <a:spcAft>
                          <a:spcPts val="0"/>
                        </a:spcAft>
                      </a:pPr>
                      <a:r>
                        <a:rPr lang="uk-UA" sz="1200">
                          <a:effectLst/>
                        </a:rPr>
                        <a:t>4</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90170">
                        <a:lnSpc>
                          <a:spcPct val="107000"/>
                        </a:lnSpc>
                        <a:spcAft>
                          <a:spcPts val="0"/>
                        </a:spcAft>
                      </a:pPr>
                      <a:r>
                        <a:rPr lang="uk-UA" sz="1200">
                          <a:effectLst/>
                          <a:latin typeface="Times New Roman" panose="02020603050405020304" pitchFamily="18" charset="0"/>
                          <a:cs typeface="Times New Roman" panose="02020603050405020304" pitchFamily="18" charset="0"/>
                        </a:rPr>
                        <a:t>Строк розроблення комплексного плану з урахуванням тривалості проходження погоджувальних процедур всіх необхідних етапів</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Згідно календарного плану виконання робіт за договором, укладеним з розробником Комплексного плану</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3493401"/>
                  </a:ext>
                </a:extLst>
              </a:tr>
              <a:tr h="968001">
                <a:tc>
                  <a:txBody>
                    <a:bodyPr/>
                    <a:lstStyle/>
                    <a:p>
                      <a:pPr algn="ctr">
                        <a:lnSpc>
                          <a:spcPct val="107000"/>
                        </a:lnSpc>
                        <a:spcAft>
                          <a:spcPts val="0"/>
                        </a:spcAft>
                      </a:pPr>
                      <a:r>
                        <a:rPr lang="uk-UA" sz="1200">
                          <a:effectLst/>
                        </a:rPr>
                        <a:t>5</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90170">
                        <a:lnSpc>
                          <a:spcPct val="107000"/>
                        </a:lnSpc>
                        <a:spcAft>
                          <a:spcPts val="0"/>
                        </a:spcAft>
                      </a:pPr>
                      <a:r>
                        <a:rPr lang="uk-UA" sz="1200">
                          <a:effectLst/>
                          <a:latin typeface="Times New Roman" panose="02020603050405020304" pitchFamily="18" charset="0"/>
                          <a:cs typeface="Times New Roman" panose="02020603050405020304" pitchFamily="18" charset="0"/>
                        </a:rPr>
                        <a:t>Роки реалізації короткострокового , середньострокового періодів та довгострокової перспективи </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Короткостроковий період – 2028 рік ( для планувальних рішень детальних планів )</a:t>
                      </a:r>
                    </a:p>
                    <a:p>
                      <a:pPr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Середньостроковий період - 2033 рік</a:t>
                      </a:r>
                    </a:p>
                    <a:p>
                      <a:pPr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Довгострокова перспектива – після 2033 року</a:t>
                      </a:r>
                    </a:p>
                    <a:p>
                      <a:pPr indent="222885" algn="just">
                        <a:lnSpc>
                          <a:spcPct val="107000"/>
                        </a:lnSpc>
                        <a:spcAft>
                          <a:spcPts val="0"/>
                        </a:spcAft>
                      </a:pPr>
                      <a:r>
                        <a:rPr lang="uk-UA" sz="1200" u="none" strike="noStrike"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0411903"/>
                  </a:ext>
                </a:extLst>
              </a:tr>
              <a:tr h="575503">
                <a:tc>
                  <a:txBody>
                    <a:bodyPr/>
                    <a:lstStyle/>
                    <a:p>
                      <a:pPr algn="ctr">
                        <a:lnSpc>
                          <a:spcPct val="107000"/>
                        </a:lnSpc>
                        <a:spcAft>
                          <a:spcPts val="0"/>
                        </a:spcAft>
                      </a:pPr>
                      <a:r>
                        <a:rPr lang="uk-UA" sz="1200">
                          <a:effectLst/>
                        </a:rPr>
                        <a:t>6</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uk-UA" sz="1200">
                          <a:effectLst/>
                          <a:latin typeface="Times New Roman" panose="02020603050405020304" pitchFamily="18" charset="0"/>
                          <a:cs typeface="Times New Roman" panose="02020603050405020304" pitchFamily="18" charset="0"/>
                        </a:rPr>
                        <a:t>Назва території розроблення  Комплексного плану </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Ташанська</a:t>
                      </a:r>
                      <a:r>
                        <a:rPr lang="uk-UA" sz="1200" dirty="0">
                          <a:effectLst/>
                          <a:latin typeface="Times New Roman" panose="02020603050405020304" pitchFamily="18" charset="0"/>
                          <a:cs typeface="Times New Roman" panose="02020603050405020304" pitchFamily="18" charset="0"/>
                        </a:rPr>
                        <a:t>  територіальна  громада                                                                                            UА 65820172034428000159827</a:t>
                      </a:r>
                    </a:p>
                    <a:p>
                      <a:pPr algn="l">
                        <a:lnSpc>
                          <a:spcPct val="107000"/>
                        </a:lnSpc>
                        <a:spcAft>
                          <a:spcPts val="0"/>
                        </a:spcAft>
                      </a:pPr>
                      <a:r>
                        <a:rPr lang="uk-UA" sz="1200" dirty="0">
                          <a:effectLst/>
                          <a:latin typeface="Times New Roman" panose="02020603050405020304" pitchFamily="18" charset="0"/>
                          <a:cs typeface="Times New Roman" panose="02020603050405020304" pitchFamily="18" charset="0"/>
                        </a:rPr>
                        <a:t>КОАТУУ  3223387401</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8139261"/>
                  </a:ext>
                </a:extLst>
              </a:tr>
            </a:tbl>
          </a:graphicData>
        </a:graphic>
      </p:graphicFrame>
      <p:sp>
        <p:nvSpPr>
          <p:cNvPr id="4" name="Rectangle 1">
            <a:extLst>
              <a:ext uri="{FF2B5EF4-FFF2-40B4-BE49-F238E27FC236}">
                <a16:creationId xmlns:a16="http://schemas.microsoft.com/office/drawing/2014/main" id="{7A47DA22-625F-4EEB-905B-FCF4AC983D9F}"/>
              </a:ext>
            </a:extLst>
          </p:cNvPr>
          <p:cNvSpPr>
            <a:spLocks noChangeArrowheads="1"/>
          </p:cNvSpPr>
          <p:nvPr/>
        </p:nvSpPr>
        <p:spPr bwMode="auto">
          <a:xfrm>
            <a:off x="0" y="194875"/>
            <a:ext cx="1143452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22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225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З А В Д А Н </a:t>
            </a:r>
            <a:r>
              <a:rPr kumimoji="0" lang="uk-UA" altLang="uk-UA" sz="16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Н</a:t>
            </a:r>
            <a:r>
              <a:rPr kumimoji="0" lang="uk-UA" altLang="uk-UA"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Я</a:t>
            </a:r>
            <a:endParaRPr kumimoji="0" lang="uk-UA" altLang="uk-UA" sz="1600" b="0" i="0" u="none" strike="noStrike" cap="none" normalizeH="0" baseline="0" dirty="0">
              <a:ln>
                <a:noFill/>
              </a:ln>
              <a:solidFill>
                <a:schemeClr val="tx1"/>
              </a:solidFill>
              <a:effectLst/>
              <a:latin typeface="Arial" panose="020B0604020202020204" pitchFamily="34" charset="0"/>
            </a:endParaRPr>
          </a:p>
          <a:p>
            <a:pPr marL="0" marR="0" lvl="0" indent="222250" algn="ctr"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на розроблення комплексного плану просторового розвитку території  </a:t>
            </a:r>
            <a:r>
              <a:rPr kumimoji="0" lang="uk-UA" altLang="uk-UA" sz="16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Ташанської</a:t>
            </a:r>
            <a:r>
              <a:rPr kumimoji="0" lang="uk-UA" altLang="uk-UA"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територіальної громади</a:t>
            </a:r>
            <a:r>
              <a:rPr lang="uk-UA" altLang="uk-UA" sz="1600" dirty="0"/>
              <a:t> </a:t>
            </a:r>
          </a:p>
          <a:p>
            <a:pPr marL="0" marR="0" lvl="0" indent="222250" algn="ctr"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Бориспільського району Київської області </a:t>
            </a:r>
            <a:endParaRPr kumimoji="0" lang="uk-UA" altLang="uk-UA" sz="1600" b="0" i="0" u="none" strike="noStrike" cap="none" normalizeH="0" baseline="0" dirty="0">
              <a:ln>
                <a:noFill/>
              </a:ln>
              <a:solidFill>
                <a:schemeClr val="tx1"/>
              </a:solidFill>
              <a:effectLst/>
              <a:latin typeface="Arial" panose="020B0604020202020204" pitchFamily="34" charset="0"/>
            </a:endParaRPr>
          </a:p>
          <a:p>
            <a:pPr marL="0" marR="0" lvl="0" indent="22225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4803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Объект 6">
            <a:extLst>
              <a:ext uri="{FF2B5EF4-FFF2-40B4-BE49-F238E27FC236}">
                <a16:creationId xmlns:a16="http://schemas.microsoft.com/office/drawing/2014/main" id="{D042847F-389E-479B-8756-ED87B03EC5E1}"/>
              </a:ext>
            </a:extLst>
          </p:cNvPr>
          <p:cNvGraphicFramePr>
            <a:graphicFrameLocks noGrp="1"/>
          </p:cNvGraphicFramePr>
          <p:nvPr>
            <p:ph idx="1"/>
            <p:extLst>
              <p:ext uri="{D42A27DB-BD31-4B8C-83A1-F6EECF244321}">
                <p14:modId xmlns:p14="http://schemas.microsoft.com/office/powerpoint/2010/main" val="2931380349"/>
              </p:ext>
            </p:extLst>
          </p:nvPr>
        </p:nvGraphicFramePr>
        <p:xfrm>
          <a:off x="1630532" y="664748"/>
          <a:ext cx="8930936" cy="5942695"/>
        </p:xfrm>
        <a:graphic>
          <a:graphicData uri="http://schemas.openxmlformats.org/drawingml/2006/table">
            <a:tbl>
              <a:tblPr firstRow="1" firstCol="1" bandRow="1">
                <a:tableStyleId>{5C22544A-7EE6-4342-B048-85BDC9FD1C3A}</a:tableStyleId>
              </a:tblPr>
              <a:tblGrid>
                <a:gridCol w="376567">
                  <a:extLst>
                    <a:ext uri="{9D8B030D-6E8A-4147-A177-3AD203B41FA5}">
                      <a16:colId xmlns:a16="http://schemas.microsoft.com/office/drawing/2014/main" val="1041098286"/>
                    </a:ext>
                  </a:extLst>
                </a:gridCol>
                <a:gridCol w="2266702">
                  <a:extLst>
                    <a:ext uri="{9D8B030D-6E8A-4147-A177-3AD203B41FA5}">
                      <a16:colId xmlns:a16="http://schemas.microsoft.com/office/drawing/2014/main" val="253650686"/>
                    </a:ext>
                  </a:extLst>
                </a:gridCol>
                <a:gridCol w="6287667">
                  <a:extLst>
                    <a:ext uri="{9D8B030D-6E8A-4147-A177-3AD203B41FA5}">
                      <a16:colId xmlns:a16="http://schemas.microsoft.com/office/drawing/2014/main" val="605541088"/>
                    </a:ext>
                  </a:extLst>
                </a:gridCol>
              </a:tblGrid>
              <a:tr h="842908">
                <a:tc>
                  <a:txBody>
                    <a:bodyPr/>
                    <a:lstStyle/>
                    <a:p>
                      <a:pPr algn="ctr">
                        <a:lnSpc>
                          <a:spcPct val="107000"/>
                        </a:lnSpc>
                        <a:spcAft>
                          <a:spcPts val="0"/>
                        </a:spcAft>
                      </a:pPr>
                      <a:r>
                        <a:rPr lang="uk-UA" sz="1200">
                          <a:effectLst/>
                        </a:rPr>
                        <a:t>7</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uk-UA" sz="1600" dirty="0">
                          <a:effectLst/>
                          <a:latin typeface="Times New Roman" panose="02020603050405020304" pitchFamily="18" charset="0"/>
                          <a:cs typeface="Times New Roman" panose="02020603050405020304" pitchFamily="18" charset="0"/>
                        </a:rPr>
                        <a:t>Площа території територіальної громади</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600">
                          <a:effectLst/>
                          <a:latin typeface="Times New Roman" panose="02020603050405020304" pitchFamily="18" charset="0"/>
                          <a:cs typeface="Times New Roman" panose="02020603050405020304" pitchFamily="18" charset="0"/>
                        </a:rPr>
                        <a:t>337,162 кв. км (33716, 2000 га) (відповідно до облікових даних Ташанської територіальної громади)</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2084374"/>
                  </a:ext>
                </a:extLst>
              </a:tr>
              <a:tr h="2271276">
                <a:tc>
                  <a:txBody>
                    <a:bodyPr/>
                    <a:lstStyle/>
                    <a:p>
                      <a:pPr algn="ctr">
                        <a:lnSpc>
                          <a:spcPct val="107000"/>
                        </a:lnSpc>
                        <a:spcAft>
                          <a:spcPts val="0"/>
                        </a:spcAft>
                      </a:pPr>
                      <a:r>
                        <a:rPr lang="uk-UA" sz="1200">
                          <a:effectLst/>
                        </a:rPr>
                        <a:t>8</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90170"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Перелік наявних вихідних даних для розроблення Комплексного плану, що надаються замовником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22885"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Відповідно до вимог постанови КМУ від 01.09.2021 № 926 «Про затвердження Порядку розроблення , оновлення , внесення змін та затвердження містобудівної документації», перелік вихідних даних , які надаються замовником, міститься в додатку 1 до даного завдання. </a:t>
                      </a:r>
                    </a:p>
                    <a:p>
                      <a:pPr indent="222885" algn="just">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Перелік</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вихідних</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даних</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формується</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відповідно</a:t>
                      </a:r>
                      <a:r>
                        <a:rPr lang="ru-RU" sz="1600" dirty="0">
                          <a:effectLst/>
                          <a:latin typeface="Times New Roman" panose="02020603050405020304" pitchFamily="18" charset="0"/>
                          <a:cs typeface="Times New Roman" panose="02020603050405020304" pitchFamily="18" charset="0"/>
                        </a:rPr>
                        <a:t> до </a:t>
                      </a:r>
                      <a:r>
                        <a:rPr lang="ru-RU" sz="1600" dirty="0" err="1">
                          <a:effectLst/>
                          <a:latin typeface="Times New Roman" panose="02020603050405020304" pitchFamily="18" charset="0"/>
                          <a:cs typeface="Times New Roman" panose="02020603050405020304" pitchFamily="18" charset="0"/>
                        </a:rPr>
                        <a:t>частини</a:t>
                      </a:r>
                      <a:r>
                        <a:rPr lang="ru-RU" sz="1600" dirty="0">
                          <a:effectLst/>
                          <a:latin typeface="Times New Roman" panose="02020603050405020304" pitchFamily="18" charset="0"/>
                          <a:cs typeface="Times New Roman" panose="02020603050405020304" pitchFamily="18" charset="0"/>
                        </a:rPr>
                        <a:t> 8 </a:t>
                      </a:r>
                      <a:r>
                        <a:rPr lang="ru-RU" sz="1600" dirty="0" err="1">
                          <a:effectLst/>
                          <a:latin typeface="Times New Roman" panose="02020603050405020304" pitchFamily="18" charset="0"/>
                          <a:cs typeface="Times New Roman" panose="02020603050405020304" pitchFamily="18" charset="0"/>
                        </a:rPr>
                        <a:t>статті</a:t>
                      </a:r>
                      <a:r>
                        <a:rPr lang="ru-RU" sz="1600" dirty="0">
                          <a:effectLst/>
                          <a:latin typeface="Times New Roman" panose="02020603050405020304" pitchFamily="18" charset="0"/>
                          <a:cs typeface="Times New Roman" panose="02020603050405020304" pitchFamily="18" charset="0"/>
                        </a:rPr>
                        <a:t> 16</a:t>
                      </a:r>
                      <a:r>
                        <a:rPr lang="ru-RU" sz="1600" baseline="30000" dirty="0">
                          <a:effectLst/>
                          <a:latin typeface="Times New Roman" panose="02020603050405020304" pitchFamily="18" charset="0"/>
                          <a:cs typeface="Times New Roman" panose="02020603050405020304" pitchFamily="18" charset="0"/>
                        </a:rPr>
                        <a:t>1</a:t>
                      </a:r>
                      <a:r>
                        <a:rPr lang="ru-RU" sz="1600" dirty="0">
                          <a:effectLst/>
                          <a:latin typeface="Times New Roman" panose="02020603050405020304" pitchFamily="18" charset="0"/>
                          <a:cs typeface="Times New Roman" panose="02020603050405020304" pitchFamily="18" charset="0"/>
                        </a:rPr>
                        <a:t> ЗУ «</a:t>
                      </a:r>
                      <a:r>
                        <a:rPr lang="uk-UA" sz="1600" dirty="0">
                          <a:effectLst/>
                          <a:latin typeface="Times New Roman" panose="02020603050405020304" pitchFamily="18" charset="0"/>
                          <a:cs typeface="Times New Roman" panose="02020603050405020304" pitchFamily="18" charset="0"/>
                        </a:rPr>
                        <a:t>Про регулювання містобудівної діяльності».</a:t>
                      </a:r>
                    </a:p>
                    <a:p>
                      <a:pPr indent="222885"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Геодезія масштабу 1:10 000</a:t>
                      </a:r>
                    </a:p>
                    <a:p>
                      <a:pPr indent="222885"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5456149"/>
                  </a:ext>
                </a:extLst>
              </a:tr>
              <a:tr h="1128582">
                <a:tc>
                  <a:txBody>
                    <a:bodyPr/>
                    <a:lstStyle/>
                    <a:p>
                      <a:pPr algn="ctr">
                        <a:lnSpc>
                          <a:spcPct val="107000"/>
                        </a:lnSpc>
                        <a:spcAft>
                          <a:spcPts val="0"/>
                        </a:spcAft>
                      </a:pPr>
                      <a:r>
                        <a:rPr lang="uk-UA" sz="1200">
                          <a:effectLst/>
                        </a:rPr>
                        <a:t>9</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90170" algn="just">
                        <a:lnSpc>
                          <a:spcPct val="107000"/>
                        </a:lnSpc>
                        <a:spcAft>
                          <a:spcPts val="0"/>
                        </a:spcAft>
                      </a:pPr>
                      <a:r>
                        <a:rPr lang="uk-UA" sz="1600">
                          <a:effectLst/>
                          <a:latin typeface="Times New Roman" panose="02020603050405020304" pitchFamily="18" charset="0"/>
                          <a:cs typeface="Times New Roman" panose="02020603050405020304" pitchFamily="18" charset="0"/>
                        </a:rPr>
                        <a:t>Вимоги щодо врахування державних та регіональних інтересів </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Врахувати державні інтереси надані Київською обласною військовою адміністрацією, інтереси суміжних територіальних громад, стратегію соціально-економічного розвитку </a:t>
                      </a:r>
                      <a:r>
                        <a:rPr lang="uk-UA" sz="1600" dirty="0" err="1">
                          <a:effectLst/>
                          <a:latin typeface="Times New Roman" panose="02020603050405020304" pitchFamily="18" charset="0"/>
                          <a:cs typeface="Times New Roman" panose="02020603050405020304" pitchFamily="18" charset="0"/>
                        </a:rPr>
                        <a:t>Ташанської</a:t>
                      </a:r>
                      <a:r>
                        <a:rPr lang="uk-UA" sz="1600" dirty="0">
                          <a:effectLst/>
                          <a:latin typeface="Times New Roman" panose="02020603050405020304" pitchFamily="18" charset="0"/>
                          <a:cs typeface="Times New Roman" panose="02020603050405020304" pitchFamily="18" charset="0"/>
                        </a:rPr>
                        <a:t> територіальної громади</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7666751"/>
                  </a:ext>
                </a:extLst>
              </a:tr>
              <a:tr h="1699929">
                <a:tc>
                  <a:txBody>
                    <a:bodyPr/>
                    <a:lstStyle/>
                    <a:p>
                      <a:pPr algn="ctr">
                        <a:lnSpc>
                          <a:spcPct val="107000"/>
                        </a:lnSpc>
                        <a:spcAft>
                          <a:spcPts val="0"/>
                        </a:spcAft>
                      </a:pPr>
                      <a:r>
                        <a:rPr lang="en-US" sz="1200">
                          <a:effectLst/>
                        </a:rPr>
                        <a:t>1</a:t>
                      </a:r>
                      <a:r>
                        <a:rPr lang="uk-UA" sz="1200">
                          <a:effectLst/>
                        </a:rPr>
                        <a:t>0 </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90170" algn="just">
                        <a:lnSpc>
                          <a:spcPct val="107000"/>
                        </a:lnSpc>
                        <a:spcAft>
                          <a:spcPts val="0"/>
                        </a:spcAft>
                      </a:pPr>
                      <a:r>
                        <a:rPr lang="uk-UA" sz="1600">
                          <a:effectLst/>
                          <a:latin typeface="Times New Roman" panose="02020603050405020304" pitchFamily="18" charset="0"/>
                          <a:cs typeface="Times New Roman" panose="02020603050405020304" pitchFamily="18" charset="0"/>
                        </a:rPr>
                        <a:t>Перелік проектних рішень, які необхідно передбачити під час розроблення містобудівної документації</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22885"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Врахувати:</a:t>
                      </a:r>
                    </a:p>
                    <a:p>
                      <a:pPr indent="222885"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планувальні рішення, що містяться в раніше затвердженій містобудівній документації (Додаток);</a:t>
                      </a:r>
                    </a:p>
                    <a:p>
                      <a:pPr indent="222885"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матеріали громадських обговорень з формування завдання на розроблення комплексного плану.</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4564987"/>
                  </a:ext>
                </a:extLst>
              </a:tr>
            </a:tbl>
          </a:graphicData>
        </a:graphic>
      </p:graphicFrame>
    </p:spTree>
    <p:extLst>
      <p:ext uri="{BB962C8B-B14F-4D97-AF65-F5344CB8AC3E}">
        <p14:creationId xmlns:p14="http://schemas.microsoft.com/office/powerpoint/2010/main" val="1180144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Объект 3">
            <a:extLst>
              <a:ext uri="{FF2B5EF4-FFF2-40B4-BE49-F238E27FC236}">
                <a16:creationId xmlns:a16="http://schemas.microsoft.com/office/drawing/2014/main" id="{F8387CA8-3A4E-40DD-A57A-5ADAB75D5E27}"/>
              </a:ext>
            </a:extLst>
          </p:cNvPr>
          <p:cNvGraphicFramePr>
            <a:graphicFrameLocks noGrp="1"/>
          </p:cNvGraphicFramePr>
          <p:nvPr>
            <p:ph idx="1"/>
            <p:extLst>
              <p:ext uri="{D42A27DB-BD31-4B8C-83A1-F6EECF244321}">
                <p14:modId xmlns:p14="http://schemas.microsoft.com/office/powerpoint/2010/main" val="2311604230"/>
              </p:ext>
            </p:extLst>
          </p:nvPr>
        </p:nvGraphicFramePr>
        <p:xfrm>
          <a:off x="1553592" y="275208"/>
          <a:ext cx="9625566" cy="6249416"/>
        </p:xfrm>
        <a:graphic>
          <a:graphicData uri="http://schemas.openxmlformats.org/drawingml/2006/table">
            <a:tbl>
              <a:tblPr firstRow="1" firstCol="1" bandRow="1">
                <a:tableStyleId>{5C22544A-7EE6-4342-B048-85BDC9FD1C3A}</a:tableStyleId>
              </a:tblPr>
              <a:tblGrid>
                <a:gridCol w="506299">
                  <a:extLst>
                    <a:ext uri="{9D8B030D-6E8A-4147-A177-3AD203B41FA5}">
                      <a16:colId xmlns:a16="http://schemas.microsoft.com/office/drawing/2014/main" val="695524880"/>
                    </a:ext>
                  </a:extLst>
                </a:gridCol>
                <a:gridCol w="3047605">
                  <a:extLst>
                    <a:ext uri="{9D8B030D-6E8A-4147-A177-3AD203B41FA5}">
                      <a16:colId xmlns:a16="http://schemas.microsoft.com/office/drawing/2014/main" val="3953176355"/>
                    </a:ext>
                  </a:extLst>
                </a:gridCol>
                <a:gridCol w="6071662">
                  <a:extLst>
                    <a:ext uri="{9D8B030D-6E8A-4147-A177-3AD203B41FA5}">
                      <a16:colId xmlns:a16="http://schemas.microsoft.com/office/drawing/2014/main" val="1242316747"/>
                    </a:ext>
                  </a:extLst>
                </a:gridCol>
              </a:tblGrid>
              <a:tr h="6125592">
                <a:tc>
                  <a:txBody>
                    <a:bodyPr/>
                    <a:lstStyle/>
                    <a:p>
                      <a:pPr>
                        <a:lnSpc>
                          <a:spcPct val="107000"/>
                        </a:lnSpc>
                        <a:spcAft>
                          <a:spcPts val="0"/>
                        </a:spcAft>
                      </a:pPr>
                      <a:r>
                        <a:rPr lang="uk-UA" sz="1000">
                          <a:effectLst/>
                        </a:rPr>
                        <a:t>11</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uk-UA" sz="1200" dirty="0">
                          <a:effectLst/>
                          <a:latin typeface="Times New Roman" panose="02020603050405020304" pitchFamily="18" charset="0"/>
                          <a:cs typeface="Times New Roman" panose="02020603050405020304" pitchFamily="18" charset="0"/>
                        </a:rPr>
                        <a:t>Перелік індикаторів розвитку</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Створення паркових зон в населених пунктах громади;</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Розвиток зеленого туризму;</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Створення туристичних маршрутів для пішого, велосипедного, мотоциклетного та автомобільного туризму з визначенням територій для локацій;</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Створення пунктів заготівлі сільськогосподарської продукції в кожному </a:t>
                      </a:r>
                      <a:r>
                        <a:rPr lang="uk-UA" sz="1200" dirty="0" err="1">
                          <a:effectLst/>
                          <a:latin typeface="Times New Roman" panose="02020603050405020304" pitchFamily="18" charset="0"/>
                          <a:cs typeface="Times New Roman" panose="02020603050405020304" pitchFamily="18" charset="0"/>
                        </a:rPr>
                        <a:t>старостинському</a:t>
                      </a:r>
                      <a:r>
                        <a:rPr lang="uk-UA" sz="1200" dirty="0">
                          <a:effectLst/>
                          <a:latin typeface="Times New Roman" panose="02020603050405020304" pitchFamily="18" charset="0"/>
                          <a:cs typeface="Times New Roman" panose="02020603050405020304" pitchFamily="18" charset="0"/>
                        </a:rPr>
                        <a:t> окрузі </a:t>
                      </a:r>
                      <a:r>
                        <a:rPr lang="uk-UA" sz="1200" dirty="0" err="1">
                          <a:effectLst/>
                          <a:latin typeface="Times New Roman" panose="02020603050405020304" pitchFamily="18" charset="0"/>
                          <a:cs typeface="Times New Roman" panose="02020603050405020304" pitchFamily="18" charset="0"/>
                        </a:rPr>
                        <a:t>Ташанської</a:t>
                      </a:r>
                      <a:r>
                        <a:rPr lang="uk-UA" sz="1200" dirty="0">
                          <a:effectLst/>
                          <a:latin typeface="Times New Roman" panose="02020603050405020304" pitchFamily="18" charset="0"/>
                          <a:cs typeface="Times New Roman" panose="02020603050405020304" pitchFamily="18" charset="0"/>
                        </a:rPr>
                        <a:t> громади;</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Покращення системи збору і сортування сміття в населених пунктах громади;</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Створення виробничих територій  (переробка сільськогосподарської продукції);</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Забезпечення водопостачання населених пунктів 100 %;</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Забезпечення водовідведення населених пунктів 100 %;</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Забезпеченість населення громади громадським транспортом для зв’язку з центром громади та між населеними пунктами – 100 %;</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Визначення територій для розміщення АЗС і СТО;</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 Передбачити заходи щодо розчищення водойм;</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Створення підприємств харчової промисловості;</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Створення тепличних господарств;</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Створення  тваринницьких комплексів ( ВРХ, свинини та птиці);</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Забезпеченість шляхами сполучення та транспортування сировини та продукції місцевих підприємств;</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Визначення території з під’їзними шляхами для розміщення пункту сортування побутових відходів – за межами населених пунктів;</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Створення закладів обслуговування населення;</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Забезпечення місцями для поховань  (кладовищами);</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Врахувати існуючі об’єкти медичного обслуговування;</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Відновити Яготинський шлях та стовпову дорогу від села </a:t>
                      </a:r>
                      <a:r>
                        <a:rPr lang="uk-UA" sz="1200" dirty="0" err="1">
                          <a:effectLst/>
                          <a:latin typeface="Times New Roman" panose="02020603050405020304" pitchFamily="18" charset="0"/>
                          <a:cs typeface="Times New Roman" panose="02020603050405020304" pitchFamily="18" charset="0"/>
                        </a:rPr>
                        <a:t>Чопилки</a:t>
                      </a:r>
                      <a:r>
                        <a:rPr lang="uk-UA" sz="1200" dirty="0">
                          <a:effectLst/>
                          <a:latin typeface="Times New Roman" panose="02020603050405020304" pitchFamily="18" charset="0"/>
                          <a:cs typeface="Times New Roman" panose="02020603050405020304" pitchFamily="18" charset="0"/>
                        </a:rPr>
                        <a:t> до села Улянівки , створивши автобусний маршрут  Драбів – Улянівка;</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Забезпечення заходів по </a:t>
                      </a:r>
                      <a:r>
                        <a:rPr lang="uk-UA" sz="1200" dirty="0" err="1">
                          <a:effectLst/>
                          <a:latin typeface="Times New Roman" panose="02020603050405020304" pitchFamily="18" charset="0"/>
                          <a:cs typeface="Times New Roman" panose="02020603050405020304" pitchFamily="18" charset="0"/>
                        </a:rPr>
                        <a:t>безбар</a:t>
                      </a:r>
                      <a:r>
                        <a:rPr lang="uk-UA" sz="1200" dirty="0">
                          <a:effectLst/>
                          <a:latin typeface="Times New Roman" panose="02020603050405020304" pitchFamily="18" charset="0"/>
                          <a:cs typeface="Times New Roman" panose="02020603050405020304" pitchFamily="18" charset="0"/>
                        </a:rPr>
                        <a:t> </a:t>
                      </a:r>
                      <a:r>
                        <a:rPr lang="uk-UA" sz="1200" dirty="0" err="1">
                          <a:effectLst/>
                          <a:latin typeface="Times New Roman" panose="02020603050405020304" pitchFamily="18" charset="0"/>
                          <a:cs typeface="Times New Roman" panose="02020603050405020304" pitchFamily="18" charset="0"/>
                        </a:rPr>
                        <a:t>єрності</a:t>
                      </a:r>
                      <a:r>
                        <a:rPr lang="uk-UA" sz="1200" dirty="0">
                          <a:effectLst/>
                          <a:latin typeface="Times New Roman" panose="02020603050405020304" pitchFamily="18" charset="0"/>
                          <a:cs typeface="Times New Roman" panose="02020603050405020304" pitchFamily="18" charset="0"/>
                        </a:rPr>
                        <a:t>;</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Забезпеченість інженерно-транспортною інфраструктурою інвестиційних майданчиків для залучення зовнішніх та внутрішніх інвестицій – 100%;</a:t>
                      </a:r>
                    </a:p>
                    <a:p>
                      <a:pPr marL="342900" lvl="0" indent="-342900" algn="just">
                        <a:lnSpc>
                          <a:spcPct val="107000"/>
                        </a:lnSpc>
                        <a:spcAft>
                          <a:spcPts val="0"/>
                        </a:spcAft>
                        <a:buFont typeface="+mj-lt"/>
                        <a:buAutoNum type="arabicParenR"/>
                        <a:tabLst>
                          <a:tab pos="244475" algn="l"/>
                        </a:tabLst>
                      </a:pPr>
                      <a:r>
                        <a:rPr lang="uk-UA" sz="1200" dirty="0">
                          <a:effectLst/>
                          <a:latin typeface="Times New Roman" panose="02020603050405020304" pitchFamily="18" charset="0"/>
                          <a:cs typeface="Times New Roman" panose="02020603050405020304" pitchFamily="18" charset="0"/>
                        </a:rPr>
                        <a:t>визначити місце та передбачити заходи охорони пам’яток  з визначеними охоронними зонами.</a:t>
                      </a:r>
                    </a:p>
                    <a:p>
                      <a:pPr marL="342900" lvl="0" indent="-342900" algn="just">
                        <a:lnSpc>
                          <a:spcPct val="107000"/>
                        </a:lnSpc>
                        <a:spcAft>
                          <a:spcPts val="0"/>
                        </a:spcAft>
                        <a:buFont typeface="+mj-lt"/>
                        <a:buAutoNum type="arabicParenR"/>
                        <a:tabLst>
                          <a:tab pos="244475" algn="l"/>
                        </a:tabLst>
                      </a:pP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1960317"/>
                  </a:ext>
                </a:extLst>
              </a:tr>
            </a:tbl>
          </a:graphicData>
        </a:graphic>
      </p:graphicFrame>
    </p:spTree>
    <p:extLst>
      <p:ext uri="{BB962C8B-B14F-4D97-AF65-F5344CB8AC3E}">
        <p14:creationId xmlns:p14="http://schemas.microsoft.com/office/powerpoint/2010/main" val="956835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Объект 1">
            <a:extLst>
              <a:ext uri="{FF2B5EF4-FFF2-40B4-BE49-F238E27FC236}">
                <a16:creationId xmlns:a16="http://schemas.microsoft.com/office/drawing/2014/main" id="{68F67C17-D4B7-4EDD-82E5-10E82E9251F0}"/>
              </a:ext>
            </a:extLst>
          </p:cNvPr>
          <p:cNvGraphicFramePr>
            <a:graphicFrameLocks noGrp="1"/>
          </p:cNvGraphicFramePr>
          <p:nvPr>
            <p:ph idx="1"/>
            <p:extLst>
              <p:ext uri="{D42A27DB-BD31-4B8C-83A1-F6EECF244321}">
                <p14:modId xmlns:p14="http://schemas.microsoft.com/office/powerpoint/2010/main" val="229536703"/>
              </p:ext>
            </p:extLst>
          </p:nvPr>
        </p:nvGraphicFramePr>
        <p:xfrm>
          <a:off x="748145" y="413051"/>
          <a:ext cx="10767580" cy="6172476"/>
        </p:xfrm>
        <a:graphic>
          <a:graphicData uri="http://schemas.openxmlformats.org/drawingml/2006/table">
            <a:tbl>
              <a:tblPr firstRow="1" firstCol="1" bandRow="1">
                <a:tableStyleId>{5C22544A-7EE6-4342-B048-85BDC9FD1C3A}</a:tableStyleId>
              </a:tblPr>
              <a:tblGrid>
                <a:gridCol w="566368">
                  <a:extLst>
                    <a:ext uri="{9D8B030D-6E8A-4147-A177-3AD203B41FA5}">
                      <a16:colId xmlns:a16="http://schemas.microsoft.com/office/drawing/2014/main" val="1067940851"/>
                    </a:ext>
                  </a:extLst>
                </a:gridCol>
                <a:gridCol w="3409185">
                  <a:extLst>
                    <a:ext uri="{9D8B030D-6E8A-4147-A177-3AD203B41FA5}">
                      <a16:colId xmlns:a16="http://schemas.microsoft.com/office/drawing/2014/main" val="2009258106"/>
                    </a:ext>
                  </a:extLst>
                </a:gridCol>
                <a:gridCol w="6792027">
                  <a:extLst>
                    <a:ext uri="{9D8B030D-6E8A-4147-A177-3AD203B41FA5}">
                      <a16:colId xmlns:a16="http://schemas.microsoft.com/office/drawing/2014/main" val="3297460925"/>
                    </a:ext>
                  </a:extLst>
                </a:gridCol>
              </a:tblGrid>
              <a:tr h="6172476">
                <a:tc>
                  <a:txBody>
                    <a:bodyPr/>
                    <a:lstStyle/>
                    <a:p>
                      <a:pPr algn="ctr">
                        <a:lnSpc>
                          <a:spcPct val="107000"/>
                        </a:lnSpc>
                        <a:spcAft>
                          <a:spcPts val="0"/>
                        </a:spcAft>
                      </a:pPr>
                      <a:r>
                        <a:rPr lang="uk-UA" sz="1000">
                          <a:effectLst/>
                        </a:rPr>
                        <a:t>12</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uk-UA" sz="1200" dirty="0">
                          <a:effectLst/>
                          <a:latin typeface="Times New Roman" panose="02020603050405020304" pitchFamily="18" charset="0"/>
                          <a:cs typeface="Times New Roman" panose="02020603050405020304" pitchFamily="18" charset="0"/>
                        </a:rPr>
                        <a:t>Графічні матеріали</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МІСТОБУДІВНА ЧАСТИНА</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Схема розташування  територіальної громади в системі розселення – в довільному масштабі;</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План сучасного використання території та схема існуючих  обмежень у використанні земель планувальних обмежень 1:10000;</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Проектний план та схема проектних обмежень у використанні земель 1:10000;</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План функціонального зонування території;</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Ландшафтний план 1:10000;</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Схема транспортної мобільності та інфраструктури 1:10000;</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Схема інженерного забезпечення території 1:10000;</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Схема інженерної підготовки та благоустрою території 1:10000;</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Схема інженерно-технічних заходів цивільного захисту на мирний час ( згідно ДБН Б.1.1-5 та В.1.2.-4);</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Схема інженерно-технічних заходів цивільного захисту на особливий період ( згідно ДБН Б.1.1-5 та В.1.2.-4);</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Схема рекреаційного потенціалу громади </a:t>
                      </a:r>
                      <a:r>
                        <a:rPr lang="ru-RU" sz="1200" dirty="0">
                          <a:effectLst/>
                          <a:latin typeface="Times New Roman" panose="02020603050405020304" pitchFamily="18" charset="0"/>
                          <a:cs typeface="Times New Roman" panose="02020603050405020304" pitchFamily="18" charset="0"/>
                        </a:rPr>
                        <a:t> (</a:t>
                      </a:r>
                      <a:r>
                        <a:rPr lang="uk-UA" sz="1200" dirty="0">
                          <a:effectLst/>
                          <a:latin typeface="Times New Roman" panose="02020603050405020304" pitchFamily="18" charset="0"/>
                          <a:cs typeface="Times New Roman" panose="02020603050405020304" pitchFamily="18" charset="0"/>
                        </a:rPr>
                        <a:t>у довільному масштабі);</a:t>
                      </a:r>
                    </a:p>
                    <a:p>
                      <a:pPr marL="473075"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ЗЕМЛЕВПОРЯДНА ЧАСТИНА</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Збірний план земельних ділянок, наданих та не наданих у власність чи користування 1:10000; </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План розподілу земель за категоріями, власниками і користувачами, угіддями з відображенням наявних обмежень (обтяжень) 1:10000;</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План земельних ділянок, сформованих за результатами розроблення містобудівної документації, відомості про які підлягають внесенню до Державного земельного кадастру1:10000;</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План земельних ділянок, право власності на які посвідчено до 2004 року та відомості про які не внесенню до Державного земельного кадастру1:10000;</a:t>
                      </a:r>
                    </a:p>
                    <a:p>
                      <a:pPr marL="342900" lvl="0" indent="-342900" algn="just">
                        <a:lnSpc>
                          <a:spcPct val="107000"/>
                        </a:lnSpc>
                        <a:spcAft>
                          <a:spcPts val="0"/>
                        </a:spcAft>
                        <a:buFont typeface="Times New Roman" panose="02020603050405020304" pitchFamily="18" charset="0"/>
                        <a:buChar char="-"/>
                      </a:pPr>
                      <a:r>
                        <a:rPr lang="uk-UA" sz="1200" dirty="0">
                          <a:effectLst/>
                          <a:latin typeface="Times New Roman" panose="02020603050405020304" pitchFamily="18" charset="0"/>
                          <a:cs typeface="Times New Roman" panose="02020603050405020304" pitchFamily="18" charset="0"/>
                        </a:rPr>
                        <a:t>План обмежень у використанні земель, відомості про які підлягають внесенню до Державного земельного кадастру на підставі розробленої містобудівної документації1:10000;</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1111538"/>
                  </a:ext>
                </a:extLst>
              </a:tr>
            </a:tbl>
          </a:graphicData>
        </a:graphic>
      </p:graphicFrame>
    </p:spTree>
    <p:extLst>
      <p:ext uri="{BB962C8B-B14F-4D97-AF65-F5344CB8AC3E}">
        <p14:creationId xmlns:p14="http://schemas.microsoft.com/office/powerpoint/2010/main" val="3162635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Объект 5">
            <a:extLst>
              <a:ext uri="{FF2B5EF4-FFF2-40B4-BE49-F238E27FC236}">
                <a16:creationId xmlns:a16="http://schemas.microsoft.com/office/drawing/2014/main" id="{5BBDFBE3-25B2-4849-B13D-E36ED735E761}"/>
              </a:ext>
            </a:extLst>
          </p:cNvPr>
          <p:cNvGraphicFramePr>
            <a:graphicFrameLocks noGrp="1"/>
          </p:cNvGraphicFramePr>
          <p:nvPr>
            <p:ph idx="1"/>
            <p:extLst>
              <p:ext uri="{D42A27DB-BD31-4B8C-83A1-F6EECF244321}">
                <p14:modId xmlns:p14="http://schemas.microsoft.com/office/powerpoint/2010/main" val="741655478"/>
              </p:ext>
            </p:extLst>
          </p:nvPr>
        </p:nvGraphicFramePr>
        <p:xfrm>
          <a:off x="868218" y="397164"/>
          <a:ext cx="10437093" cy="5821830"/>
        </p:xfrm>
        <a:graphic>
          <a:graphicData uri="http://schemas.openxmlformats.org/drawingml/2006/table">
            <a:tbl>
              <a:tblPr firstRow="1" firstCol="1" bandRow="1">
                <a:tableStyleId>{5C22544A-7EE6-4342-B048-85BDC9FD1C3A}</a:tableStyleId>
              </a:tblPr>
              <a:tblGrid>
                <a:gridCol w="548985">
                  <a:extLst>
                    <a:ext uri="{9D8B030D-6E8A-4147-A177-3AD203B41FA5}">
                      <a16:colId xmlns:a16="http://schemas.microsoft.com/office/drawing/2014/main" val="3751961144"/>
                    </a:ext>
                  </a:extLst>
                </a:gridCol>
                <a:gridCol w="3304548">
                  <a:extLst>
                    <a:ext uri="{9D8B030D-6E8A-4147-A177-3AD203B41FA5}">
                      <a16:colId xmlns:a16="http://schemas.microsoft.com/office/drawing/2014/main" val="4114986263"/>
                    </a:ext>
                  </a:extLst>
                </a:gridCol>
                <a:gridCol w="6583560">
                  <a:extLst>
                    <a:ext uri="{9D8B030D-6E8A-4147-A177-3AD203B41FA5}">
                      <a16:colId xmlns:a16="http://schemas.microsoft.com/office/drawing/2014/main" val="380341209"/>
                    </a:ext>
                  </a:extLst>
                </a:gridCol>
              </a:tblGrid>
              <a:tr h="767946">
                <a:tc>
                  <a:txBody>
                    <a:bodyPr/>
                    <a:lstStyle/>
                    <a:p>
                      <a:pPr algn="ctr">
                        <a:lnSpc>
                          <a:spcPct val="107000"/>
                        </a:lnSpc>
                        <a:spcAft>
                          <a:spcPts val="0"/>
                        </a:spcAft>
                      </a:pPr>
                      <a:r>
                        <a:rPr lang="uk-UA" sz="1000">
                          <a:effectLst/>
                        </a:rPr>
                        <a:t>13</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uk-UA" sz="1200" dirty="0">
                          <a:effectLst/>
                          <a:latin typeface="Times New Roman" panose="02020603050405020304" pitchFamily="18" charset="0"/>
                          <a:cs typeface="Times New Roman" panose="02020603050405020304" pitchFamily="18" charset="0"/>
                        </a:rPr>
                        <a:t>Перелік додаткових текстових та графічних матеріалів, або додаткові вимоги до змісту текстових чи графічних матеріалів, передбачені громадою</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22885" algn="just">
                        <a:lnSpc>
                          <a:spcPct val="107000"/>
                        </a:lnSpc>
                        <a:spcAft>
                          <a:spcPts val="0"/>
                        </a:spcAft>
                      </a:pPr>
                      <a:r>
                        <a:rPr lang="uk-UA" sz="1200">
                          <a:effectLst/>
                          <a:latin typeface="Times New Roman" panose="02020603050405020304" pitchFamily="18" charset="0"/>
                          <a:cs typeface="Times New Roman" panose="02020603050405020304" pitchFamily="18" charset="0"/>
                        </a:rPr>
                        <a:t>Графічні матеріали:</a:t>
                      </a:r>
                    </a:p>
                    <a:p>
                      <a:pPr marL="342900" lvl="0" indent="-342900" algn="just">
                        <a:lnSpc>
                          <a:spcPct val="107000"/>
                        </a:lnSpc>
                        <a:spcAft>
                          <a:spcPts val="0"/>
                        </a:spcAft>
                        <a:buFont typeface="Times New Roman" panose="02020603050405020304" pitchFamily="18" charset="0"/>
                        <a:buChar char="-"/>
                      </a:pPr>
                      <a:r>
                        <a:rPr lang="uk-UA" sz="1200">
                          <a:effectLst/>
                          <a:latin typeface="Times New Roman" panose="02020603050405020304" pitchFamily="18" charset="0"/>
                          <a:cs typeface="Times New Roman" panose="02020603050405020304" pitchFamily="18" charset="0"/>
                        </a:rPr>
                        <a:t>Модель перспективного розвитку території Ташанської  громади;</a:t>
                      </a:r>
                    </a:p>
                    <a:p>
                      <a:pPr marL="342900" lvl="0" indent="-342900" algn="just">
                        <a:lnSpc>
                          <a:spcPct val="107000"/>
                        </a:lnSpc>
                        <a:spcAft>
                          <a:spcPts val="0"/>
                        </a:spcAft>
                        <a:buFont typeface="Times New Roman" panose="02020603050405020304" pitchFamily="18" charset="0"/>
                        <a:buChar char="-"/>
                      </a:pPr>
                      <a:r>
                        <a:rPr lang="uk-UA" sz="1200">
                          <a:effectLst/>
                          <a:latin typeface="Times New Roman" panose="02020603050405020304" pitchFamily="18" charset="0"/>
                          <a:cs typeface="Times New Roman" panose="02020603050405020304" pitchFamily="18" charset="0"/>
                        </a:rPr>
                        <a:t>Схема господарського потенціалу території громади </a:t>
                      </a:r>
                      <a:r>
                        <a:rPr lang="ru-RU" sz="1200">
                          <a:effectLst/>
                          <a:latin typeface="Times New Roman" panose="02020603050405020304" pitchFamily="18" charset="0"/>
                          <a:cs typeface="Times New Roman" panose="02020603050405020304" pitchFamily="18" charset="0"/>
                        </a:rPr>
                        <a:t>(</a:t>
                      </a:r>
                      <a:r>
                        <a:rPr lang="uk-UA" sz="1200">
                          <a:effectLst/>
                          <a:latin typeface="Times New Roman" panose="02020603050405020304" pitchFamily="18" charset="0"/>
                          <a:cs typeface="Times New Roman" panose="02020603050405020304" pitchFamily="18" charset="0"/>
                        </a:rPr>
                        <a:t>у довільному масштабі).</a:t>
                      </a:r>
                    </a:p>
                    <a:p>
                      <a:pPr indent="244475" algn="just">
                        <a:lnSpc>
                          <a:spcPct val="107000"/>
                        </a:lnSpc>
                        <a:spcAft>
                          <a:spcPts val="0"/>
                        </a:spcAft>
                      </a:pPr>
                      <a:r>
                        <a:rPr lang="uk-UA" sz="1200">
                          <a:effectLst/>
                          <a:latin typeface="Times New Roman" panose="02020603050405020304" pitchFamily="18" charset="0"/>
                          <a:cs typeface="Times New Roman" panose="02020603050405020304" pitchFamily="18" charset="0"/>
                        </a:rPr>
                        <a:t> </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0968648"/>
                  </a:ext>
                </a:extLst>
              </a:tr>
              <a:tr h="572665">
                <a:tc>
                  <a:txBody>
                    <a:bodyPr/>
                    <a:lstStyle/>
                    <a:p>
                      <a:pPr algn="ctr">
                        <a:lnSpc>
                          <a:spcPct val="107000"/>
                        </a:lnSpc>
                        <a:spcAft>
                          <a:spcPts val="0"/>
                        </a:spcAft>
                      </a:pPr>
                      <a:r>
                        <a:rPr lang="uk-UA" sz="1000">
                          <a:effectLst/>
                        </a:rPr>
                        <a:t>14</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uk-UA" sz="1200" dirty="0">
                          <a:effectLst/>
                          <a:latin typeface="Times New Roman" panose="02020603050405020304" pitchFamily="18" charset="0"/>
                          <a:cs typeface="Times New Roman" panose="02020603050405020304" pitchFamily="18" charset="0"/>
                        </a:rPr>
                        <a:t>Правовий режим здійснення майнових прав на містобудівну документацію після передачі її замовнику</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44475" algn="just">
                        <a:lnSpc>
                          <a:spcPct val="107000"/>
                        </a:lnSpc>
                        <a:spcAft>
                          <a:spcPts val="0"/>
                        </a:spcAft>
                      </a:pPr>
                      <a:r>
                        <a:rPr lang="uk-UA" sz="1200">
                          <a:effectLst/>
                          <a:latin typeface="Times New Roman" panose="02020603050405020304" pitchFamily="18" charset="0"/>
                          <a:cs typeface="Times New Roman" panose="02020603050405020304" pitchFamily="18" charset="0"/>
                        </a:rPr>
                        <a:t>Визначається відповідно до Закону України «Про авторське право і суміжні права».</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0777362"/>
                  </a:ext>
                </a:extLst>
              </a:tr>
              <a:tr h="4478297">
                <a:tc>
                  <a:txBody>
                    <a:bodyPr/>
                    <a:lstStyle/>
                    <a:p>
                      <a:pPr algn="ctr">
                        <a:lnSpc>
                          <a:spcPct val="107000"/>
                        </a:lnSpc>
                        <a:spcAft>
                          <a:spcPts val="0"/>
                        </a:spcAft>
                      </a:pPr>
                      <a:r>
                        <a:rPr lang="uk-UA" sz="1000">
                          <a:effectLst/>
                        </a:rPr>
                        <a:t>15</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uk-UA" sz="1200" dirty="0">
                          <a:effectLst/>
                          <a:latin typeface="Times New Roman" panose="02020603050405020304" pitchFamily="18" charset="0"/>
                          <a:cs typeface="Times New Roman" panose="02020603050405020304" pitchFamily="18" charset="0"/>
                        </a:rPr>
                        <a:t>Формат електронного документу комплексного плану</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03200" algn="just">
                        <a:lnSpc>
                          <a:spcPct val="107000"/>
                        </a:lnSpc>
                        <a:spcAft>
                          <a:spcPts val="0"/>
                        </a:spcAft>
                      </a:pPr>
                      <a:r>
                        <a:rPr lang="uk-UA" sz="1200" dirty="0" err="1">
                          <a:effectLst/>
                          <a:latin typeface="Times New Roman" panose="02020603050405020304" pitchFamily="18" charset="0"/>
                          <a:cs typeface="Times New Roman" panose="02020603050405020304" pitchFamily="18" charset="0"/>
                        </a:rPr>
                        <a:t>Геопросторові</a:t>
                      </a:r>
                      <a:r>
                        <a:rPr lang="uk-UA" sz="1200" dirty="0">
                          <a:effectLst/>
                          <a:latin typeface="Times New Roman" panose="02020603050405020304" pitchFamily="18" charset="0"/>
                          <a:cs typeface="Times New Roman" panose="02020603050405020304" pitchFamily="18" charset="0"/>
                        </a:rPr>
                        <a:t> дані щодо об’єктів комплексного плану створюються із застосуванням геоінформаційного програмного забезпечення у формі бази </a:t>
                      </a:r>
                      <a:r>
                        <a:rPr lang="uk-UA" sz="1200" dirty="0" err="1">
                          <a:effectLst/>
                          <a:latin typeface="Times New Roman" panose="02020603050405020304" pitchFamily="18" charset="0"/>
                          <a:cs typeface="Times New Roman" panose="02020603050405020304" pitchFamily="18" charset="0"/>
                        </a:rPr>
                        <a:t>геоданих</a:t>
                      </a:r>
                      <a:r>
                        <a:rPr lang="uk-UA" sz="1200" dirty="0">
                          <a:effectLst/>
                          <a:latin typeface="Times New Roman" panose="02020603050405020304" pitchFamily="18" charset="0"/>
                          <a:cs typeface="Times New Roman" panose="02020603050405020304" pitchFamily="18" charset="0"/>
                        </a:rPr>
                        <a:t> та оформлюються як графічні матеріали документації у вигляді цифрових карт та векторних зображень.</a:t>
                      </a:r>
                    </a:p>
                    <a:p>
                      <a:pPr indent="203200" algn="just">
                        <a:lnSpc>
                          <a:spcPct val="107000"/>
                        </a:lnSpc>
                        <a:spcAft>
                          <a:spcPts val="0"/>
                        </a:spcAft>
                      </a:pPr>
                      <a:r>
                        <a:rPr lang="ru-RU" sz="1200" dirty="0" err="1">
                          <a:effectLst/>
                          <a:latin typeface="Times New Roman" panose="02020603050405020304" pitchFamily="18" charset="0"/>
                          <a:cs typeface="Times New Roman" panose="02020603050405020304" pitchFamily="18" charset="0"/>
                        </a:rPr>
                        <a:t>Електронний</a:t>
                      </a:r>
                      <a:r>
                        <a:rPr lang="ru-RU" sz="1200" dirty="0">
                          <a:effectLst/>
                          <a:latin typeface="Times New Roman" panose="02020603050405020304" pitchFamily="18" charset="0"/>
                          <a:cs typeface="Times New Roman" panose="02020603050405020304" pitchFamily="18" charset="0"/>
                        </a:rPr>
                        <a:t> документ </a:t>
                      </a:r>
                      <a:r>
                        <a:rPr lang="ru-RU" sz="1200" dirty="0" err="1">
                          <a:effectLst/>
                          <a:latin typeface="Times New Roman" panose="02020603050405020304" pitchFamily="18" charset="0"/>
                          <a:cs typeface="Times New Roman" panose="02020603050405020304" pitchFamily="18" charset="0"/>
                        </a:rPr>
                        <a:t>має</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відповідати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проєкту</a:t>
                      </a:r>
                      <a:r>
                        <a:rPr lang="ru-RU" sz="1200" dirty="0">
                          <a:effectLst/>
                          <a:latin typeface="Times New Roman" panose="02020603050405020304" pitchFamily="18" charset="0"/>
                          <a:cs typeface="Times New Roman" panose="02020603050405020304" pitchFamily="18" charset="0"/>
                        </a:rPr>
                        <a:t> постанови </a:t>
                      </a:r>
                      <a:r>
                        <a:rPr lang="ru-RU" sz="1200" dirty="0" err="1">
                          <a:effectLst/>
                          <a:latin typeface="Times New Roman" panose="02020603050405020304" pitchFamily="18" charset="0"/>
                          <a:cs typeface="Times New Roman" panose="02020603050405020304" pitchFamily="18" charset="0"/>
                        </a:rPr>
                        <a:t>Кабінету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Міністрів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України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від</a:t>
                      </a:r>
                      <a:r>
                        <a:rPr lang="ru-RU" sz="1200" dirty="0">
                          <a:effectLst/>
                          <a:latin typeface="Times New Roman" panose="02020603050405020304" pitchFamily="18" charset="0"/>
                          <a:cs typeface="Times New Roman" panose="02020603050405020304" pitchFamily="18" charset="0"/>
                        </a:rPr>
                        <a:t> 09.06.2021 р № 632 “Про </a:t>
                      </a:r>
                      <a:r>
                        <a:rPr lang="ru-RU" sz="1200" dirty="0" err="1">
                          <a:effectLst/>
                          <a:latin typeface="Times New Roman" panose="02020603050405020304" pitchFamily="18" charset="0"/>
                          <a:cs typeface="Times New Roman" panose="02020603050405020304" pitchFamily="18" charset="0"/>
                        </a:rPr>
                        <a:t>затвердження</a:t>
                      </a:r>
                      <a:r>
                        <a:rPr lang="ru-RU" sz="1200" dirty="0">
                          <a:effectLst/>
                          <a:latin typeface="Times New Roman" panose="02020603050405020304" pitchFamily="18" charset="0"/>
                          <a:cs typeface="Times New Roman" panose="02020603050405020304" pitchFamily="18" charset="0"/>
                        </a:rPr>
                        <a:t> Порядку </a:t>
                      </a:r>
                      <a:r>
                        <a:rPr lang="ru-RU" sz="1200" dirty="0" err="1">
                          <a:effectLst/>
                          <a:latin typeface="Times New Roman" panose="02020603050405020304" pitchFamily="18" charset="0"/>
                          <a:cs typeface="Times New Roman" panose="02020603050405020304" pitchFamily="18" charset="0"/>
                        </a:rPr>
                        <a:t>визначення</a:t>
                      </a:r>
                      <a:r>
                        <a:rPr lang="ru-RU" sz="1200" dirty="0">
                          <a:effectLst/>
                          <a:latin typeface="Times New Roman" panose="02020603050405020304" pitchFamily="18" charset="0"/>
                          <a:cs typeface="Times New Roman" panose="02020603050405020304" pitchFamily="18" charset="0"/>
                        </a:rPr>
                        <a:t> формату </a:t>
                      </a:r>
                      <a:r>
                        <a:rPr lang="ru-RU" sz="1200" dirty="0" err="1">
                          <a:effectLst/>
                          <a:latin typeface="Times New Roman" panose="02020603050405020304" pitchFamily="18" charset="0"/>
                          <a:cs typeface="Times New Roman" panose="02020603050405020304" pitchFamily="18" charset="0"/>
                        </a:rPr>
                        <a:t>електронних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документів</a:t>
                      </a:r>
                      <a:r>
                        <a:rPr lang="ru-RU" sz="1200" dirty="0">
                          <a:effectLst/>
                          <a:latin typeface="Times New Roman" panose="02020603050405020304" pitchFamily="18" charset="0"/>
                          <a:cs typeface="Times New Roman" panose="02020603050405020304" pitchFamily="18" charset="0"/>
                        </a:rPr>
                        <a:t> комплексного плану </a:t>
                      </a:r>
                      <a:r>
                        <a:rPr lang="ru-RU" sz="1200" dirty="0" err="1">
                          <a:effectLst/>
                          <a:latin typeface="Times New Roman" panose="02020603050405020304" pitchFamily="18" charset="0"/>
                          <a:cs typeface="Times New Roman" panose="02020603050405020304" pitchFamily="18" charset="0"/>
                        </a:rPr>
                        <a:t>просторового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розвитку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території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територіальної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громади</a:t>
                      </a:r>
                      <a:r>
                        <a:rPr lang="ru-RU" sz="1200" dirty="0">
                          <a:effectLst/>
                          <a:latin typeface="Times New Roman" panose="02020603050405020304" pitchFamily="18" charset="0"/>
                          <a:cs typeface="Times New Roman" panose="02020603050405020304" pitchFamily="18" charset="0"/>
                        </a:rPr>
                        <a:t>, генерального плану </a:t>
                      </a:r>
                      <a:r>
                        <a:rPr lang="ru-RU" sz="1200" dirty="0" err="1">
                          <a:effectLst/>
                          <a:latin typeface="Times New Roman" panose="02020603050405020304" pitchFamily="18" charset="0"/>
                          <a:cs typeface="Times New Roman" panose="02020603050405020304" pitchFamily="18" charset="0"/>
                        </a:rPr>
                        <a:t>населеного</a:t>
                      </a:r>
                      <a:r>
                        <a:rPr lang="ru-RU" sz="1200" dirty="0">
                          <a:effectLst/>
                          <a:latin typeface="Times New Roman" panose="02020603050405020304" pitchFamily="18" charset="0"/>
                          <a:cs typeface="Times New Roman" panose="02020603050405020304" pitchFamily="18" charset="0"/>
                        </a:rPr>
                        <a:t> пункту, детального плану </a:t>
                      </a:r>
                      <a:r>
                        <a:rPr lang="ru-RU" sz="1200" dirty="0" err="1">
                          <a:effectLst/>
                          <a:latin typeface="Times New Roman" panose="02020603050405020304" pitchFamily="18" charset="0"/>
                          <a:cs typeface="Times New Roman" panose="02020603050405020304" pitchFamily="18" charset="0"/>
                        </a:rPr>
                        <a:t>території</a:t>
                      </a:r>
                      <a:r>
                        <a:rPr lang="ru-RU" sz="1200" dirty="0">
                          <a:effectLst/>
                          <a:latin typeface="Times New Roman" panose="02020603050405020304" pitchFamily="18" charset="0"/>
                          <a:cs typeface="Times New Roman" panose="02020603050405020304" pitchFamily="18" charset="0"/>
                        </a:rPr>
                        <a:t>”.</a:t>
                      </a:r>
                      <a:endParaRPr lang="uk-UA" sz="1200" dirty="0">
                        <a:effectLst/>
                        <a:latin typeface="Times New Roman" panose="02020603050405020304" pitchFamily="18" charset="0"/>
                        <a:cs typeface="Times New Roman" panose="02020603050405020304" pitchFamily="18" charset="0"/>
                      </a:endParaRPr>
                    </a:p>
                    <a:p>
                      <a:pPr indent="203200"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З метою внесення даних до містобудівного кадастру матеріали містобудівної документації надіслати Департаменту регіонального розвитку облдержадміністрації в електронному вигляді у форматі файлової бази </a:t>
                      </a:r>
                      <a:r>
                        <a:rPr lang="uk-UA" sz="1200" dirty="0" err="1">
                          <a:effectLst/>
                          <a:latin typeface="Times New Roman" panose="02020603050405020304" pitchFamily="18" charset="0"/>
                          <a:cs typeface="Times New Roman" panose="02020603050405020304" pitchFamily="18" charset="0"/>
                        </a:rPr>
                        <a:t>геоданих</a:t>
                      </a:r>
                      <a:r>
                        <a:rPr lang="uk-UA" sz="120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ArcGIS</a:t>
                      </a:r>
                      <a:r>
                        <a:rPr lang="uk-UA" sz="1200" dirty="0">
                          <a:effectLst/>
                          <a:latin typeface="Times New Roman" panose="02020603050405020304" pitchFamily="18" charset="0"/>
                          <a:cs typeface="Times New Roman" panose="02020603050405020304" pitchFamily="18" charset="0"/>
                        </a:rPr>
                        <a:t>.</a:t>
                      </a:r>
                    </a:p>
                    <a:p>
                      <a:pPr indent="227965"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Графічні матеріали:</a:t>
                      </a:r>
                    </a:p>
                    <a:p>
                      <a:pPr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 у векторному вигляді в файловій базі даних у форматі *.</a:t>
                      </a:r>
                      <a:r>
                        <a:rPr lang="uk-UA" sz="1200" dirty="0" err="1">
                          <a:effectLst/>
                          <a:latin typeface="Times New Roman" panose="02020603050405020304" pitchFamily="18" charset="0"/>
                          <a:cs typeface="Times New Roman" panose="02020603050405020304" pitchFamily="18" charset="0"/>
                        </a:rPr>
                        <a:t>gdb</a:t>
                      </a:r>
                      <a:r>
                        <a:rPr lang="uk-UA" sz="1200" dirty="0">
                          <a:effectLst/>
                          <a:latin typeface="Times New Roman" panose="02020603050405020304" pitchFamily="18" charset="0"/>
                          <a:cs typeface="Times New Roman" panose="02020603050405020304" pitchFamily="18" charset="0"/>
                        </a:rPr>
                        <a:t>, з документами карт (креслення) у форматі .</a:t>
                      </a:r>
                      <a:r>
                        <a:rPr lang="uk-UA" sz="1200" dirty="0" err="1">
                          <a:effectLst/>
                          <a:latin typeface="Times New Roman" panose="02020603050405020304" pitchFamily="18" charset="0"/>
                          <a:cs typeface="Times New Roman" panose="02020603050405020304" pitchFamily="18" charset="0"/>
                        </a:rPr>
                        <a:t>mxd</a:t>
                      </a:r>
                      <a:r>
                        <a:rPr lang="uk-UA" sz="1200" dirty="0">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 набір відомостей, які відповідно до законодавства підлягають внесенню до Державного земельного кадастру, у форматі *.XML згідно з вимогами Постанови Кабінету Міністрів України від 17 жовтня 2012 року № 1051 (в редакції Постанови Кабінету Міністрів від 28.07.2021 р.   № 821);</a:t>
                      </a:r>
                    </a:p>
                    <a:p>
                      <a:pPr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 копії документів карт (креслень) у форматі*. PDF.</a:t>
                      </a:r>
                    </a:p>
                    <a:p>
                      <a:pPr indent="222885" algn="just">
                        <a:lnSpc>
                          <a:spcPct val="107000"/>
                        </a:lnSpc>
                        <a:spcAft>
                          <a:spcPts val="0"/>
                        </a:spcAft>
                      </a:pPr>
                      <a:r>
                        <a:rPr lang="uk-UA" sz="1200" dirty="0">
                          <a:effectLst/>
                          <a:latin typeface="Times New Roman" panose="02020603050405020304" pitchFamily="18" charset="0"/>
                          <a:cs typeface="Times New Roman" panose="02020603050405020304" pitchFamily="18" charset="0"/>
                        </a:rPr>
                        <a:t>Текстові матеріали:</a:t>
                      </a:r>
                    </a:p>
                    <a:p>
                      <a:pPr indent="203200" algn="just">
                        <a:lnSpc>
                          <a:spcPct val="107000"/>
                        </a:lnSpc>
                        <a:spcAft>
                          <a:spcPts val="0"/>
                        </a:spcAft>
                      </a:pPr>
                      <a:r>
                        <a:rPr lang="ru-RU" sz="1200" dirty="0">
                          <a:effectLst/>
                          <a:latin typeface="Times New Roman" panose="02020603050405020304" pitchFamily="18" charset="0"/>
                          <a:cs typeface="Times New Roman" panose="02020603050405020304" pitchFamily="18" charset="0"/>
                        </a:rPr>
                        <a:t>- у </a:t>
                      </a:r>
                      <a:r>
                        <a:rPr lang="ru-RU" sz="1200" dirty="0" err="1">
                          <a:effectLst/>
                          <a:latin typeface="Times New Roman" panose="02020603050405020304" pitchFamily="18" charset="0"/>
                          <a:cs typeface="Times New Roman" panose="02020603050405020304" pitchFamily="18" charset="0"/>
                        </a:rPr>
                        <a:t>вигляді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документів</a:t>
                      </a:r>
                      <a:r>
                        <a:rPr lang="ru-RU" sz="1200" dirty="0">
                          <a:effectLst/>
                          <a:latin typeface="Times New Roman" panose="02020603050405020304" pitchFamily="18" charset="0"/>
                          <a:cs typeface="Times New Roman" panose="02020603050405020304" pitchFamily="18" charset="0"/>
                        </a:rPr>
                        <a:t> у </a:t>
                      </a:r>
                      <a:r>
                        <a:rPr lang="ru-RU" sz="1200" dirty="0" err="1">
                          <a:effectLst/>
                          <a:latin typeface="Times New Roman" panose="02020603050405020304" pitchFamily="18" charset="0"/>
                          <a:cs typeface="Times New Roman" panose="02020603050405020304" pitchFamily="18" charset="0"/>
                        </a:rPr>
                        <a:t>форматі</a:t>
                      </a:r>
                      <a:r>
                        <a:rPr lang="ru-RU" sz="1200" dirty="0">
                          <a:effectLst/>
                          <a:latin typeface="Times New Roman" panose="02020603050405020304" pitchFamily="18" charset="0"/>
                          <a:cs typeface="Times New Roman" panose="02020603050405020304" pitchFamily="18" charset="0"/>
                        </a:rPr>
                        <a:t> *.PDF</a:t>
                      </a:r>
                      <a:endParaRPr lang="uk-UA" sz="1200" dirty="0">
                        <a:effectLst/>
                        <a:latin typeface="Times New Roman" panose="02020603050405020304" pitchFamily="18" charset="0"/>
                        <a:cs typeface="Times New Roman" panose="02020603050405020304" pitchFamily="18" charset="0"/>
                      </a:endParaRPr>
                    </a:p>
                    <a:p>
                      <a:pPr indent="203200" algn="just">
                        <a:lnSpc>
                          <a:spcPct val="107000"/>
                        </a:lnSpc>
                        <a:spcAft>
                          <a:spcPts val="0"/>
                        </a:spcAft>
                      </a:pPr>
                      <a:r>
                        <a:rPr lang="ru-RU" sz="1200" dirty="0" err="1">
                          <a:effectLst/>
                          <a:latin typeface="Times New Roman" panose="02020603050405020304" pitchFamily="18" charset="0"/>
                          <a:cs typeface="Times New Roman" panose="02020603050405020304" pitchFamily="18" charset="0"/>
                        </a:rPr>
                        <a:t>Геопросторові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дані</a:t>
                      </a:r>
                      <a:r>
                        <a:rPr lang="ru-RU" sz="1200" dirty="0">
                          <a:effectLst/>
                          <a:latin typeface="Times New Roman" panose="02020603050405020304" pitchFamily="18" charset="0"/>
                          <a:cs typeface="Times New Roman" panose="02020603050405020304" pitchFamily="18" charset="0"/>
                        </a:rPr>
                        <a:t> </a:t>
                      </a:r>
                      <a:r>
                        <a:rPr lang="uk-UA" sz="1200" dirty="0">
                          <a:effectLst/>
                          <a:latin typeface="Times New Roman" panose="02020603050405020304" pitchFamily="18" charset="0"/>
                          <a:cs typeface="Times New Roman" panose="02020603050405020304" pitchFamily="18" charset="0"/>
                        </a:rPr>
                        <a:t>К</a:t>
                      </a:r>
                      <a:r>
                        <a:rPr lang="ru-RU" sz="1200" dirty="0" err="1">
                          <a:effectLst/>
                          <a:latin typeface="Times New Roman" panose="02020603050405020304" pitchFamily="18" charset="0"/>
                          <a:cs typeface="Times New Roman" panose="02020603050405020304" pitchFamily="18" charset="0"/>
                        </a:rPr>
                        <a:t>омплексного</a:t>
                      </a:r>
                      <a:r>
                        <a:rPr lang="ru-RU" sz="1200" dirty="0">
                          <a:effectLst/>
                          <a:latin typeface="Times New Roman" panose="02020603050405020304" pitchFamily="18" charset="0"/>
                          <a:cs typeface="Times New Roman" panose="02020603050405020304" pitchFamily="18" charset="0"/>
                        </a:rPr>
                        <a:t> плану </a:t>
                      </a:r>
                      <a:r>
                        <a:rPr lang="ru-RU" sz="1200" dirty="0" err="1">
                          <a:effectLst/>
                          <a:latin typeface="Times New Roman" panose="02020603050405020304" pitchFamily="18" charset="0"/>
                          <a:cs typeface="Times New Roman" panose="02020603050405020304" pitchFamily="18" charset="0"/>
                        </a:rPr>
                        <a:t>вносяться</a:t>
                      </a:r>
                      <a:r>
                        <a:rPr lang="ru-RU" sz="1200" dirty="0">
                          <a:effectLst/>
                          <a:latin typeface="Times New Roman" panose="02020603050405020304" pitchFamily="18" charset="0"/>
                          <a:cs typeface="Times New Roman" panose="02020603050405020304" pitchFamily="18" charset="0"/>
                        </a:rPr>
                        <a:t> до </a:t>
                      </a:r>
                      <a:r>
                        <a:rPr lang="ru-RU" sz="1200" dirty="0" err="1">
                          <a:effectLst/>
                          <a:latin typeface="Times New Roman" panose="02020603050405020304" pitchFamily="18" charset="0"/>
                          <a:cs typeface="Times New Roman" panose="02020603050405020304" pitchFamily="18" charset="0"/>
                        </a:rPr>
                        <a:t>бази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геоданих</a:t>
                      </a:r>
                      <a:r>
                        <a:rPr lang="ru-RU" sz="1200" dirty="0">
                          <a:effectLst/>
                          <a:latin typeface="Times New Roman" panose="02020603050405020304" pitchFamily="18" charset="0"/>
                          <a:cs typeface="Times New Roman" panose="02020603050405020304" pitchFamily="18" charset="0"/>
                        </a:rPr>
                        <a:t> Державного земельного та </a:t>
                      </a:r>
                      <a:r>
                        <a:rPr lang="ru-RU" sz="1200" dirty="0" err="1">
                          <a:effectLst/>
                          <a:latin typeface="Times New Roman" panose="02020603050405020304" pitchFamily="18" charset="0"/>
                          <a:cs typeface="Times New Roman" panose="02020603050405020304" pitchFamily="18" charset="0"/>
                        </a:rPr>
                        <a:t>містобудівного</a:t>
                      </a:r>
                      <a:r>
                        <a:rPr lang="ru-RU" sz="1200" dirty="0">
                          <a:effectLst/>
                          <a:latin typeface="Times New Roman" panose="02020603050405020304" pitchFamily="18" charset="0"/>
                          <a:cs typeface="Times New Roman" panose="02020603050405020304" pitchFamily="18" charset="0"/>
                        </a:rPr>
                        <a:t> кадастру у </a:t>
                      </a:r>
                      <a:r>
                        <a:rPr lang="ru-RU" sz="1200" dirty="0" err="1">
                          <a:effectLst/>
                          <a:latin typeface="Times New Roman" panose="02020603050405020304" pitchFamily="18" charset="0"/>
                          <a:cs typeface="Times New Roman" panose="02020603050405020304" pitchFamily="18" charset="0"/>
                        </a:rPr>
                        <a:t>відповідності</a:t>
                      </a:r>
                      <a:r>
                        <a:rPr lang="ru-RU" sz="1200" dirty="0">
                          <a:effectLst/>
                          <a:latin typeface="Times New Roman" panose="02020603050405020304" pitchFamily="18" charset="0"/>
                          <a:cs typeface="Times New Roman" panose="02020603050405020304" pitchFamily="18" charset="0"/>
                        </a:rPr>
                        <a:t> до </a:t>
                      </a:r>
                      <a:r>
                        <a:rPr lang="ru-RU" sz="1200" dirty="0" err="1">
                          <a:effectLst/>
                          <a:latin typeface="Times New Roman" panose="02020603050405020304" pitchFamily="18" charset="0"/>
                          <a:cs typeface="Times New Roman" panose="02020603050405020304" pitchFamily="18" charset="0"/>
                        </a:rPr>
                        <a:t>вимог</a:t>
                      </a:r>
                      <a:r>
                        <a:rPr lang="ru-RU" sz="1200" dirty="0">
                          <a:effectLst/>
                          <a:latin typeface="Times New Roman" panose="02020603050405020304" pitchFamily="18" charset="0"/>
                          <a:cs typeface="Times New Roman" panose="02020603050405020304" pitchFamily="18" charset="0"/>
                        </a:rPr>
                        <a:t> чинного </a:t>
                      </a:r>
                      <a:r>
                        <a:rPr lang="ru-RU" sz="1200" dirty="0" err="1">
                          <a:effectLst/>
                          <a:latin typeface="Times New Roman" panose="02020603050405020304" pitchFamily="18" charset="0"/>
                          <a:cs typeface="Times New Roman" panose="02020603050405020304" pitchFamily="18" charset="0"/>
                        </a:rPr>
                        <a:t>законодавства</a:t>
                      </a:r>
                      <a:r>
                        <a:rPr lang="ru-RU" sz="1200" dirty="0">
                          <a:effectLst/>
                          <a:latin typeface="Times New Roman" panose="02020603050405020304" pitchFamily="18" charset="0"/>
                          <a:cs typeface="Times New Roman" panose="02020603050405020304" pitchFamily="18" charset="0"/>
                        </a:rPr>
                        <a:t>.</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7994166"/>
                  </a:ext>
                </a:extLst>
              </a:tr>
            </a:tbl>
          </a:graphicData>
        </a:graphic>
      </p:graphicFrame>
    </p:spTree>
    <p:extLst>
      <p:ext uri="{BB962C8B-B14F-4D97-AF65-F5344CB8AC3E}">
        <p14:creationId xmlns:p14="http://schemas.microsoft.com/office/powerpoint/2010/main" val="2399245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Объект 1">
            <a:extLst>
              <a:ext uri="{FF2B5EF4-FFF2-40B4-BE49-F238E27FC236}">
                <a16:creationId xmlns:a16="http://schemas.microsoft.com/office/drawing/2014/main" id="{7023BC9E-C130-4B1A-AAD9-451295F6AF99}"/>
              </a:ext>
            </a:extLst>
          </p:cNvPr>
          <p:cNvGraphicFramePr>
            <a:graphicFrameLocks noGrp="1"/>
          </p:cNvGraphicFramePr>
          <p:nvPr>
            <p:ph idx="1"/>
            <p:extLst>
              <p:ext uri="{D42A27DB-BD31-4B8C-83A1-F6EECF244321}">
                <p14:modId xmlns:p14="http://schemas.microsoft.com/office/powerpoint/2010/main" val="724488230"/>
              </p:ext>
            </p:extLst>
          </p:nvPr>
        </p:nvGraphicFramePr>
        <p:xfrm>
          <a:off x="1214437" y="1780985"/>
          <a:ext cx="9763125" cy="3296030"/>
        </p:xfrm>
        <a:graphic>
          <a:graphicData uri="http://schemas.openxmlformats.org/drawingml/2006/table">
            <a:tbl>
              <a:tblPr firstRow="1" firstCol="1" bandRow="1">
                <a:tableStyleId>{5C22544A-7EE6-4342-B048-85BDC9FD1C3A}</a:tableStyleId>
              </a:tblPr>
              <a:tblGrid>
                <a:gridCol w="513534">
                  <a:extLst>
                    <a:ext uri="{9D8B030D-6E8A-4147-A177-3AD203B41FA5}">
                      <a16:colId xmlns:a16="http://schemas.microsoft.com/office/drawing/2014/main" val="333157219"/>
                    </a:ext>
                  </a:extLst>
                </a:gridCol>
                <a:gridCol w="3091159">
                  <a:extLst>
                    <a:ext uri="{9D8B030D-6E8A-4147-A177-3AD203B41FA5}">
                      <a16:colId xmlns:a16="http://schemas.microsoft.com/office/drawing/2014/main" val="2433498683"/>
                    </a:ext>
                  </a:extLst>
                </a:gridCol>
                <a:gridCol w="6158432">
                  <a:extLst>
                    <a:ext uri="{9D8B030D-6E8A-4147-A177-3AD203B41FA5}">
                      <a16:colId xmlns:a16="http://schemas.microsoft.com/office/drawing/2014/main" val="2493030054"/>
                    </a:ext>
                  </a:extLst>
                </a:gridCol>
              </a:tblGrid>
              <a:tr h="1205350">
                <a:tc>
                  <a:txBody>
                    <a:bodyPr/>
                    <a:lstStyle/>
                    <a:p>
                      <a:pPr algn="ctr">
                        <a:lnSpc>
                          <a:spcPct val="107000"/>
                        </a:lnSpc>
                        <a:spcAft>
                          <a:spcPts val="0"/>
                        </a:spcAft>
                      </a:pPr>
                      <a:r>
                        <a:rPr lang="uk-UA" sz="1200">
                          <a:effectLst/>
                        </a:rPr>
                        <a:t>16.</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tabLst>
                          <a:tab pos="313055" algn="l"/>
                        </a:tabLst>
                      </a:pPr>
                      <a:r>
                        <a:rPr lang="uk-UA" sz="1400" dirty="0">
                          <a:effectLst/>
                          <a:latin typeface="Times New Roman" panose="02020603050405020304" pitchFamily="18" charset="0"/>
                          <a:cs typeface="Times New Roman" panose="02020603050405020304" pitchFamily="18" charset="0"/>
                        </a:rPr>
                        <a:t>Кількість  примірників графічних та текстових матеріалів, що передаються замовнику в результаті розроблення комплексного плану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27965" algn="just">
                        <a:lnSpc>
                          <a:spcPct val="107000"/>
                        </a:lnSpc>
                        <a:spcAft>
                          <a:spcPts val="0"/>
                        </a:spcAft>
                      </a:pPr>
                      <a:r>
                        <a:rPr lang="uk-UA" sz="1400">
                          <a:effectLst/>
                          <a:latin typeface="Times New Roman" panose="02020603050405020304" pitchFamily="18" charset="0"/>
                          <a:cs typeface="Times New Roman" panose="02020603050405020304" pitchFamily="18" charset="0"/>
                        </a:rPr>
                        <a:t>Текстові та графічні матеріали проєктної документації (друковані та цифрові матеріали) передаються замовнику у 10 примірниках, в тому числі: 4 – для проходження процедури СЕО, 1 – для громадських обговорень, 1– для розгляду містобудівною радою, 1 – для проведення експертизи, 2 – кінцевий варіант із врахуванням усіх зауважень.</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7075629"/>
                  </a:ext>
                </a:extLst>
              </a:tr>
              <a:tr h="595202">
                <a:tc>
                  <a:txBody>
                    <a:bodyPr/>
                    <a:lstStyle/>
                    <a:p>
                      <a:pPr algn="ctr">
                        <a:lnSpc>
                          <a:spcPct val="107000"/>
                        </a:lnSpc>
                        <a:spcAft>
                          <a:spcPts val="0"/>
                        </a:spcAft>
                      </a:pPr>
                      <a:r>
                        <a:rPr lang="en-US" sz="1200">
                          <a:effectLst/>
                        </a:rPr>
                        <a:t>1</a:t>
                      </a:r>
                      <a:r>
                        <a:rPr lang="uk-UA" sz="1200">
                          <a:effectLst/>
                        </a:rPr>
                        <a:t>7</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Землеустрій та землекористування</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44475"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Землевпорядна частина розробляється відповідно до Закону України « Про землеустрій», постанови КМУ від 01.09.2021 № 926</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2041479"/>
                  </a:ext>
                </a:extLst>
              </a:tr>
              <a:tr h="900276">
                <a:tc>
                  <a:txBody>
                    <a:bodyPr/>
                    <a:lstStyle/>
                    <a:p>
                      <a:pPr algn="ctr">
                        <a:lnSpc>
                          <a:spcPct val="107000"/>
                        </a:lnSpc>
                        <a:spcAft>
                          <a:spcPts val="0"/>
                        </a:spcAft>
                      </a:pPr>
                      <a:r>
                        <a:rPr lang="uk-UA" sz="1200">
                          <a:effectLst/>
                        </a:rPr>
                        <a:t>18</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uk-UA" sz="1400">
                          <a:effectLst/>
                          <a:latin typeface="Times New Roman" panose="02020603050405020304" pitchFamily="18" charset="0"/>
                          <a:cs typeface="Times New Roman" panose="02020603050405020304" pitchFamily="18" charset="0"/>
                        </a:rPr>
                        <a:t>Перелік земельних ділянок, що підлягають формуванню та реєстрації (у разі необхідності)</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64795"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Відсутні.</a:t>
                      </a:r>
                    </a:p>
                    <a:p>
                      <a:pPr indent="244475"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34351009"/>
                  </a:ext>
                </a:extLst>
              </a:tr>
              <a:tr h="595202">
                <a:tc>
                  <a:txBody>
                    <a:bodyPr/>
                    <a:lstStyle/>
                    <a:p>
                      <a:pPr algn="ctr">
                        <a:lnSpc>
                          <a:spcPct val="107000"/>
                        </a:lnSpc>
                        <a:spcAft>
                          <a:spcPts val="0"/>
                        </a:spcAft>
                      </a:pPr>
                      <a:r>
                        <a:rPr lang="uk-UA" sz="1200">
                          <a:effectLst/>
                        </a:rPr>
                        <a:t>19</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uk-UA" sz="1400">
                          <a:effectLst/>
                          <a:latin typeface="Times New Roman" panose="02020603050405020304" pitchFamily="18" charset="0"/>
                          <a:cs typeface="Times New Roman" panose="02020603050405020304" pitchFamily="18" charset="0"/>
                        </a:rPr>
                        <a:t>Генеральний план адміністративного центру громади</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44475"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Врахувати рішення генерального плану села </a:t>
                      </a:r>
                      <a:r>
                        <a:rPr lang="uk-UA" sz="1400" dirty="0" err="1">
                          <a:effectLst/>
                          <a:latin typeface="Times New Roman" panose="02020603050405020304" pitchFamily="18" charset="0"/>
                          <a:cs typeface="Times New Roman" panose="02020603050405020304" pitchFamily="18" charset="0"/>
                        </a:rPr>
                        <a:t>Ташань</a:t>
                      </a: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819076"/>
                  </a:ext>
                </a:extLst>
              </a:tr>
            </a:tbl>
          </a:graphicData>
        </a:graphic>
      </p:graphicFrame>
    </p:spTree>
    <p:extLst>
      <p:ext uri="{BB962C8B-B14F-4D97-AF65-F5344CB8AC3E}">
        <p14:creationId xmlns:p14="http://schemas.microsoft.com/office/powerpoint/2010/main" val="1254028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Объект 1">
            <a:extLst>
              <a:ext uri="{FF2B5EF4-FFF2-40B4-BE49-F238E27FC236}">
                <a16:creationId xmlns:a16="http://schemas.microsoft.com/office/drawing/2014/main" id="{C0F13926-71CF-4C28-B912-367CE235A91F}"/>
              </a:ext>
            </a:extLst>
          </p:cNvPr>
          <p:cNvGraphicFramePr>
            <a:graphicFrameLocks noGrp="1"/>
          </p:cNvGraphicFramePr>
          <p:nvPr>
            <p:ph idx="1"/>
            <p:extLst>
              <p:ext uri="{D42A27DB-BD31-4B8C-83A1-F6EECF244321}">
                <p14:modId xmlns:p14="http://schemas.microsoft.com/office/powerpoint/2010/main" val="1424249263"/>
              </p:ext>
            </p:extLst>
          </p:nvPr>
        </p:nvGraphicFramePr>
        <p:xfrm>
          <a:off x="637309" y="757382"/>
          <a:ext cx="10871201" cy="4756727"/>
        </p:xfrm>
        <a:graphic>
          <a:graphicData uri="http://schemas.openxmlformats.org/drawingml/2006/table">
            <a:tbl>
              <a:tblPr firstRow="1" firstCol="1" bandRow="1">
                <a:tableStyleId>{5C22544A-7EE6-4342-B048-85BDC9FD1C3A}</a:tableStyleId>
              </a:tblPr>
              <a:tblGrid>
                <a:gridCol w="571819">
                  <a:extLst>
                    <a:ext uri="{9D8B030D-6E8A-4147-A177-3AD203B41FA5}">
                      <a16:colId xmlns:a16="http://schemas.microsoft.com/office/drawing/2014/main" val="1917747461"/>
                    </a:ext>
                  </a:extLst>
                </a:gridCol>
                <a:gridCol w="3441993">
                  <a:extLst>
                    <a:ext uri="{9D8B030D-6E8A-4147-A177-3AD203B41FA5}">
                      <a16:colId xmlns:a16="http://schemas.microsoft.com/office/drawing/2014/main" val="242070310"/>
                    </a:ext>
                  </a:extLst>
                </a:gridCol>
                <a:gridCol w="6857389">
                  <a:extLst>
                    <a:ext uri="{9D8B030D-6E8A-4147-A177-3AD203B41FA5}">
                      <a16:colId xmlns:a16="http://schemas.microsoft.com/office/drawing/2014/main" val="2649736413"/>
                    </a:ext>
                  </a:extLst>
                </a:gridCol>
              </a:tblGrid>
              <a:tr h="1355751">
                <a:tc>
                  <a:txBody>
                    <a:bodyPr/>
                    <a:lstStyle/>
                    <a:p>
                      <a:pPr algn="ctr">
                        <a:lnSpc>
                          <a:spcPct val="107000"/>
                        </a:lnSpc>
                        <a:spcAft>
                          <a:spcPts val="0"/>
                        </a:spcAft>
                      </a:pPr>
                      <a:r>
                        <a:rPr lang="uk-UA" sz="1200">
                          <a:effectLst/>
                        </a:rPr>
                        <a:t>20</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90170" algn="just">
                        <a:lnSpc>
                          <a:spcPct val="107000"/>
                        </a:lnSpc>
                        <a:spcAft>
                          <a:spcPts val="0"/>
                        </a:spcAft>
                      </a:pPr>
                      <a:r>
                        <a:rPr lang="uk-UA" sz="1800" dirty="0">
                          <a:effectLst/>
                          <a:latin typeface="Times New Roman" panose="02020603050405020304" pitchFamily="18" charset="0"/>
                          <a:cs typeface="Times New Roman" panose="02020603050405020304" pitchFamily="18" charset="0"/>
                        </a:rPr>
                        <a:t>Перелік населених пунктів щодо яких передбачається розроблення планувальних рішень</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22885" algn="just">
                        <a:lnSpc>
                          <a:spcPct val="107000"/>
                        </a:lnSpc>
                        <a:spcAft>
                          <a:spcPts val="0"/>
                        </a:spcAft>
                      </a:pPr>
                      <a:r>
                        <a:rPr lang="uk-UA" sz="1800" dirty="0">
                          <a:effectLst/>
                          <a:latin typeface="Times New Roman" panose="02020603050405020304" pitchFamily="18" charset="0"/>
                          <a:cs typeface="Times New Roman" panose="02020603050405020304" pitchFamily="18" charset="0"/>
                        </a:rPr>
                        <a:t>Виповзки, Воскресенське, </a:t>
                      </a:r>
                      <a:r>
                        <a:rPr lang="uk-UA" sz="1800" dirty="0" err="1">
                          <a:effectLst/>
                          <a:latin typeface="Times New Roman" panose="02020603050405020304" pitchFamily="18" charset="0"/>
                          <a:cs typeface="Times New Roman" panose="02020603050405020304" pitchFamily="18" charset="0"/>
                        </a:rPr>
                        <a:t>Горбані</a:t>
                      </a:r>
                      <a:r>
                        <a:rPr lang="uk-UA" sz="1800" dirty="0">
                          <a:effectLst/>
                          <a:latin typeface="Times New Roman" panose="02020603050405020304" pitchFamily="18" charset="0"/>
                          <a:cs typeface="Times New Roman" panose="02020603050405020304" pitchFamily="18" charset="0"/>
                        </a:rPr>
                        <a:t>, Мала </a:t>
                      </a:r>
                      <a:r>
                        <a:rPr lang="uk-UA" sz="1800" dirty="0" err="1">
                          <a:effectLst/>
                          <a:latin typeface="Times New Roman" panose="02020603050405020304" pitchFamily="18" charset="0"/>
                          <a:cs typeface="Times New Roman" panose="02020603050405020304" pitchFamily="18" charset="0"/>
                        </a:rPr>
                        <a:t>Каратуль</a:t>
                      </a:r>
                      <a:r>
                        <a:rPr lang="uk-UA" sz="1800" dirty="0">
                          <a:effectLst/>
                          <a:latin typeface="Times New Roman" panose="02020603050405020304" pitchFamily="18" charset="0"/>
                          <a:cs typeface="Times New Roman" panose="02020603050405020304" pitchFamily="18" charset="0"/>
                        </a:rPr>
                        <a:t>, </a:t>
                      </a:r>
                      <a:r>
                        <a:rPr lang="uk-UA" sz="1800" dirty="0" err="1">
                          <a:effectLst/>
                          <a:latin typeface="Times New Roman" panose="02020603050405020304" pitchFamily="18" charset="0"/>
                          <a:cs typeface="Times New Roman" panose="02020603050405020304" pitchFamily="18" charset="0"/>
                        </a:rPr>
                        <a:t>Натягайлівка</a:t>
                      </a:r>
                      <a:r>
                        <a:rPr lang="uk-UA" sz="1800" dirty="0">
                          <a:effectLst/>
                          <a:latin typeface="Times New Roman" panose="02020603050405020304" pitchFamily="18" charset="0"/>
                          <a:cs typeface="Times New Roman" panose="02020603050405020304" pitchFamily="18" charset="0"/>
                        </a:rPr>
                        <a:t>, Перше Травня, Пологи-Вергуни, Шевченкове, </a:t>
                      </a:r>
                      <a:r>
                        <a:rPr lang="uk-UA" sz="1800" dirty="0" err="1">
                          <a:effectLst/>
                          <a:latin typeface="Times New Roman" panose="02020603050405020304" pitchFamily="18" charset="0"/>
                          <a:cs typeface="Times New Roman" panose="02020603050405020304" pitchFamily="18" charset="0"/>
                        </a:rPr>
                        <a:t>Чопилки</a:t>
                      </a:r>
                      <a:r>
                        <a:rPr lang="uk-UA" sz="1800" dirty="0">
                          <a:effectLst/>
                          <a:latin typeface="Times New Roman" panose="02020603050405020304" pitchFamily="18" charset="0"/>
                          <a:cs typeface="Times New Roman" panose="02020603050405020304" pitchFamily="18" charset="0"/>
                        </a:rPr>
                        <a:t>.</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4594581"/>
                  </a:ext>
                </a:extLst>
              </a:tr>
              <a:tr h="1700488">
                <a:tc>
                  <a:txBody>
                    <a:bodyPr/>
                    <a:lstStyle/>
                    <a:p>
                      <a:pPr algn="ctr">
                        <a:lnSpc>
                          <a:spcPct val="107000"/>
                        </a:lnSpc>
                        <a:spcAft>
                          <a:spcPts val="0"/>
                        </a:spcAft>
                      </a:pPr>
                      <a:r>
                        <a:rPr lang="uk-UA" sz="1200">
                          <a:effectLst/>
                        </a:rPr>
                        <a:t>21</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90170" algn="just">
                        <a:lnSpc>
                          <a:spcPct val="107000"/>
                        </a:lnSpc>
                        <a:spcAft>
                          <a:spcPts val="0"/>
                        </a:spcAft>
                      </a:pPr>
                      <a:r>
                        <a:rPr lang="uk-UA" sz="1800" dirty="0">
                          <a:effectLst/>
                          <a:latin typeface="Times New Roman" panose="02020603050405020304" pitchFamily="18" charset="0"/>
                          <a:cs typeface="Times New Roman" panose="02020603050405020304" pitchFamily="18" charset="0"/>
                        </a:rPr>
                        <a:t>Перелік планувальних рішень детальних планів територій та опис меж території розроблення, на яких передбачається розміщення</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64795" algn="just">
                        <a:lnSpc>
                          <a:spcPct val="107000"/>
                        </a:lnSpc>
                        <a:spcAft>
                          <a:spcPts val="0"/>
                        </a:spcAft>
                        <a:tabLst>
                          <a:tab pos="313055" algn="l"/>
                        </a:tabLst>
                      </a:pPr>
                      <a:r>
                        <a:rPr lang="uk-UA" sz="1800" dirty="0">
                          <a:effectLst/>
                          <a:latin typeface="Times New Roman" panose="02020603050405020304" pitchFamily="18" charset="0"/>
                          <a:cs typeface="Times New Roman" panose="02020603050405020304" pitchFamily="18" charset="0"/>
                        </a:rPr>
                        <a:t>Відсутні </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245414"/>
                  </a:ext>
                </a:extLst>
              </a:tr>
              <a:tr h="1700488">
                <a:tc>
                  <a:txBody>
                    <a:bodyPr/>
                    <a:lstStyle/>
                    <a:p>
                      <a:pPr algn="ctr">
                        <a:lnSpc>
                          <a:spcPct val="107000"/>
                        </a:lnSpc>
                        <a:spcAft>
                          <a:spcPts val="0"/>
                        </a:spcAft>
                      </a:pPr>
                      <a:r>
                        <a:rPr lang="uk-UA" sz="1200">
                          <a:effectLst/>
                        </a:rPr>
                        <a:t>23</a:t>
                      </a:r>
                      <a:endParaRPr lang="uk-U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800">
                          <a:effectLst/>
                          <a:latin typeface="Times New Roman" panose="02020603050405020304" pitchFamily="18" charset="0"/>
                          <a:cs typeface="Times New Roman" panose="02020603050405020304" pitchFamily="18" charset="0"/>
                        </a:rPr>
                        <a:t>Перелік додаткових текстових та графічних матеріалів, додаткові вимоги до змісту окремих текстових чи графічних матеріалів</a:t>
                      </a:r>
                      <a:endParaRPr lang="uk-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tabLst>
                          <a:tab pos="313055" algn="l"/>
                        </a:tabLst>
                      </a:pPr>
                      <a:r>
                        <a:rPr lang="uk-UA" sz="1800" dirty="0">
                          <a:effectLst/>
                          <a:latin typeface="Times New Roman" panose="02020603050405020304" pitchFamily="18" charset="0"/>
                          <a:cs typeface="Times New Roman" panose="02020603050405020304" pitchFamily="18" charset="0"/>
                        </a:rPr>
                        <a:t>Графічні матеріали в 1-му примірнику:</a:t>
                      </a:r>
                    </a:p>
                    <a:p>
                      <a:pPr marL="342900" lvl="0" indent="-342900" algn="just">
                        <a:lnSpc>
                          <a:spcPct val="107000"/>
                        </a:lnSpc>
                        <a:spcAft>
                          <a:spcPts val="0"/>
                        </a:spcAft>
                        <a:buFont typeface="Times New Roman" panose="02020603050405020304" pitchFamily="18" charset="0"/>
                        <a:buChar char="-"/>
                        <a:tabLst>
                          <a:tab pos="313055" algn="l"/>
                        </a:tabLst>
                      </a:pPr>
                      <a:r>
                        <a:rPr lang="uk-UA" sz="1800" dirty="0" err="1">
                          <a:effectLst/>
                          <a:latin typeface="Times New Roman" panose="02020603050405020304" pitchFamily="18" charset="0"/>
                          <a:cs typeface="Times New Roman" panose="02020603050405020304" pitchFamily="18" charset="0"/>
                        </a:rPr>
                        <a:t>Проєктний</a:t>
                      </a:r>
                      <a:r>
                        <a:rPr lang="uk-UA" sz="1800" dirty="0">
                          <a:effectLst/>
                          <a:latin typeface="Times New Roman" panose="02020603050405020304" pitchFamily="18" charset="0"/>
                          <a:cs typeface="Times New Roman" panose="02020603050405020304" pitchFamily="18" charset="0"/>
                        </a:rPr>
                        <a:t> план та Схема </a:t>
                      </a:r>
                      <a:r>
                        <a:rPr lang="uk-UA" sz="1800" dirty="0" err="1">
                          <a:effectLst/>
                          <a:latin typeface="Times New Roman" panose="02020603050405020304" pitchFamily="18" charset="0"/>
                          <a:cs typeface="Times New Roman" panose="02020603050405020304" pitchFamily="18" charset="0"/>
                        </a:rPr>
                        <a:t>проєктних</a:t>
                      </a:r>
                      <a:r>
                        <a:rPr lang="uk-UA" sz="1800" dirty="0">
                          <a:effectLst/>
                          <a:latin typeface="Times New Roman" panose="02020603050405020304" pitchFamily="18" charset="0"/>
                          <a:cs typeface="Times New Roman" panose="02020603050405020304" pitchFamily="18" charset="0"/>
                        </a:rPr>
                        <a:t> обмежень у використанні земель (можуть бути суміщені в одному кресленні) окремо на кожен населений пункт громади;</a:t>
                      </a:r>
                    </a:p>
                    <a:p>
                      <a:pPr marL="244475" algn="just">
                        <a:lnSpc>
                          <a:spcPct val="107000"/>
                        </a:lnSpc>
                        <a:spcAft>
                          <a:spcPts val="0"/>
                        </a:spcAft>
                        <a:tabLst>
                          <a:tab pos="313055" algn="l"/>
                        </a:tabLst>
                      </a:pPr>
                      <a:r>
                        <a:rPr lang="uk-UA" sz="1800" dirty="0">
                          <a:effectLst/>
                          <a:latin typeface="Times New Roman" panose="02020603050405020304" pitchFamily="18" charset="0"/>
                          <a:cs typeface="Times New Roman" panose="02020603050405020304" pitchFamily="18" charset="0"/>
                        </a:rPr>
                        <a:t> </a:t>
                      </a:r>
                      <a:endParaRPr lang="uk-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0473957"/>
                  </a:ext>
                </a:extLst>
              </a:tr>
            </a:tbl>
          </a:graphicData>
        </a:graphic>
      </p:graphicFrame>
    </p:spTree>
    <p:extLst>
      <p:ext uri="{BB962C8B-B14F-4D97-AF65-F5344CB8AC3E}">
        <p14:creationId xmlns:p14="http://schemas.microsoft.com/office/powerpoint/2010/main" val="170865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Объект 6">
            <a:extLst>
              <a:ext uri="{FF2B5EF4-FFF2-40B4-BE49-F238E27FC236}">
                <a16:creationId xmlns:a16="http://schemas.microsoft.com/office/drawing/2014/main" id="{733B3E64-E64C-4B31-AC9B-E251DAFDC6EC}"/>
              </a:ext>
            </a:extLst>
          </p:cNvPr>
          <p:cNvGraphicFramePr>
            <a:graphicFrameLocks noGrp="1"/>
          </p:cNvGraphicFramePr>
          <p:nvPr>
            <p:ph idx="1"/>
            <p:extLst>
              <p:ext uri="{D42A27DB-BD31-4B8C-83A1-F6EECF244321}">
                <p14:modId xmlns:p14="http://schemas.microsoft.com/office/powerpoint/2010/main" val="3661102962"/>
              </p:ext>
            </p:extLst>
          </p:nvPr>
        </p:nvGraphicFramePr>
        <p:xfrm>
          <a:off x="243018" y="518505"/>
          <a:ext cx="11607967" cy="6334741"/>
        </p:xfrm>
        <a:graphic>
          <a:graphicData uri="http://schemas.openxmlformats.org/drawingml/2006/table">
            <a:tbl>
              <a:tblPr firstRow="1" firstCol="1" lastRow="1" lastCol="1" bandRow="1" bandCol="1">
                <a:tableStyleId>{5C22544A-7EE6-4342-B048-85BDC9FD1C3A}</a:tableStyleId>
              </a:tblPr>
              <a:tblGrid>
                <a:gridCol w="635168">
                  <a:extLst>
                    <a:ext uri="{9D8B030D-6E8A-4147-A177-3AD203B41FA5}">
                      <a16:colId xmlns:a16="http://schemas.microsoft.com/office/drawing/2014/main" val="1961495954"/>
                    </a:ext>
                  </a:extLst>
                </a:gridCol>
                <a:gridCol w="2625505">
                  <a:extLst>
                    <a:ext uri="{9D8B030D-6E8A-4147-A177-3AD203B41FA5}">
                      <a16:colId xmlns:a16="http://schemas.microsoft.com/office/drawing/2014/main" val="1808224699"/>
                    </a:ext>
                  </a:extLst>
                </a:gridCol>
                <a:gridCol w="4056176">
                  <a:extLst>
                    <a:ext uri="{9D8B030D-6E8A-4147-A177-3AD203B41FA5}">
                      <a16:colId xmlns:a16="http://schemas.microsoft.com/office/drawing/2014/main" val="1343252454"/>
                    </a:ext>
                  </a:extLst>
                </a:gridCol>
                <a:gridCol w="2450954">
                  <a:extLst>
                    <a:ext uri="{9D8B030D-6E8A-4147-A177-3AD203B41FA5}">
                      <a16:colId xmlns:a16="http://schemas.microsoft.com/office/drawing/2014/main" val="3234183035"/>
                    </a:ext>
                  </a:extLst>
                </a:gridCol>
                <a:gridCol w="1840164">
                  <a:extLst>
                    <a:ext uri="{9D8B030D-6E8A-4147-A177-3AD203B41FA5}">
                      <a16:colId xmlns:a16="http://schemas.microsoft.com/office/drawing/2014/main" val="322815254"/>
                    </a:ext>
                  </a:extLst>
                </a:gridCol>
              </a:tblGrid>
              <a:tr h="493714">
                <a:tc>
                  <a:txBody>
                    <a:bodyPr/>
                    <a:lstStyle/>
                    <a:p>
                      <a:pPr algn="ctr">
                        <a:spcAft>
                          <a:spcPts val="0"/>
                        </a:spcAft>
                      </a:pPr>
                      <a:r>
                        <a:rPr lang="uk-UA" sz="1100">
                          <a:effectLst/>
                        </a:rPr>
                        <a:t>№</a:t>
                      </a:r>
                    </a:p>
                    <a:p>
                      <a:pPr algn="ctr">
                        <a:spcAft>
                          <a:spcPts val="0"/>
                        </a:spcAft>
                      </a:pPr>
                      <a:r>
                        <a:rPr lang="uk-UA" sz="1100">
                          <a:effectLst/>
                        </a:rPr>
                        <a:t>п/п</a:t>
                      </a:r>
                      <a:endParaRPr lang="uk-UA" sz="110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Назва</a:t>
                      </a:r>
                    </a:p>
                    <a:p>
                      <a:pPr algn="ctr">
                        <a:spcAft>
                          <a:spcPts val="0"/>
                        </a:spcAft>
                      </a:pPr>
                      <a:r>
                        <a:rPr lang="uk-UA" sz="1100">
                          <a:effectLst/>
                        </a:rPr>
                        <a:t>старостинських</a:t>
                      </a:r>
                    </a:p>
                    <a:p>
                      <a:pPr algn="ctr">
                        <a:spcAft>
                          <a:spcPts val="0"/>
                        </a:spcAft>
                      </a:pPr>
                      <a:r>
                        <a:rPr lang="uk-UA" sz="1100">
                          <a:effectLst/>
                        </a:rPr>
                        <a:t>округів ( назва сіл )</a:t>
                      </a:r>
                      <a:endParaRPr lang="uk-UA" sz="110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Орендар </a:t>
                      </a:r>
                    </a:p>
                    <a:p>
                      <a:pPr algn="ctr">
                        <a:spcAft>
                          <a:spcPts val="0"/>
                        </a:spcAft>
                      </a:pPr>
                      <a:r>
                        <a:rPr lang="uk-UA" sz="1100">
                          <a:effectLst/>
                        </a:rPr>
                        <a:t>землі</a:t>
                      </a:r>
                      <a:endParaRPr lang="uk-UA" sz="1100">
                        <a:effectLst/>
                        <a:latin typeface="Times New Roman" panose="02020603050405020304" pitchFamily="18" charset="0"/>
                        <a:ea typeface="Times New Roman" panose="02020603050405020304" pitchFamily="18" charset="0"/>
                      </a:endParaRPr>
                    </a:p>
                  </a:txBody>
                  <a:tcPr marL="61932" marR="61932" marT="0" marB="0"/>
                </a:tc>
                <a:tc>
                  <a:txBody>
                    <a:bodyPr/>
                    <a:lstStyle/>
                    <a:p>
                      <a:pPr marR="549275" algn="ctr">
                        <a:spcAft>
                          <a:spcPts val="0"/>
                        </a:spcAft>
                      </a:pPr>
                      <a:r>
                        <a:rPr lang="uk-UA" sz="1100">
                          <a:effectLst/>
                        </a:rPr>
                        <a:t>Площа землі                                 в обробітку , га</a:t>
                      </a:r>
                      <a:endParaRPr lang="uk-UA" sz="1100">
                        <a:effectLst/>
                        <a:latin typeface="Times New Roman" panose="02020603050405020304" pitchFamily="18" charset="0"/>
                        <a:ea typeface="Times New Roman" panose="02020603050405020304" pitchFamily="18" charset="0"/>
                      </a:endParaRPr>
                    </a:p>
                  </a:txBody>
                  <a:tcPr marL="61932" marR="61932" marT="0" marB="0"/>
                </a:tc>
                <a:tc>
                  <a:txBody>
                    <a:bodyPr/>
                    <a:lstStyle/>
                    <a:p>
                      <a:pPr algn="l">
                        <a:spcAft>
                          <a:spcPts val="0"/>
                        </a:spcAft>
                      </a:pPr>
                      <a:r>
                        <a:rPr lang="uk-UA" sz="1100">
                          <a:effectLst/>
                        </a:rPr>
                        <a:t>                  Хто обробляє</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1186558328"/>
                  </a:ext>
                </a:extLst>
              </a:tr>
              <a:tr h="227953">
                <a:tc>
                  <a:txBody>
                    <a:bodyPr/>
                    <a:lstStyle/>
                    <a:p>
                      <a:pPr algn="ctr">
                        <a:spcAft>
                          <a:spcPts val="0"/>
                        </a:spcAft>
                      </a:pPr>
                      <a:r>
                        <a:rPr lang="uk-UA" sz="1100">
                          <a:effectLst/>
                        </a:rPr>
                        <a:t>1</a:t>
                      </a:r>
                      <a:endParaRPr lang="uk-UA" sz="110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2</a:t>
                      </a:r>
                      <a:endParaRPr lang="uk-UA" sz="110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3</a:t>
                      </a:r>
                      <a:endParaRPr lang="uk-UA" sz="110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4</a:t>
                      </a:r>
                      <a:endParaRPr lang="uk-UA" sz="1100">
                        <a:effectLst/>
                        <a:latin typeface="Times New Roman" panose="02020603050405020304" pitchFamily="18" charset="0"/>
                        <a:ea typeface="Times New Roman" panose="02020603050405020304" pitchFamily="18" charset="0"/>
                      </a:endParaRPr>
                    </a:p>
                  </a:txBody>
                  <a:tcPr marL="61932" marR="61932" marT="0" marB="0"/>
                </a:tc>
                <a:tc>
                  <a:txBody>
                    <a:bodyPr/>
                    <a:lstStyle/>
                    <a:p>
                      <a:pPr algn="l">
                        <a:spcAft>
                          <a:spcPts val="0"/>
                        </a:spcAft>
                      </a:pPr>
                      <a:r>
                        <a:rPr lang="uk-UA" sz="1100">
                          <a:effectLst/>
                        </a:rPr>
                        <a:t>                            5</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3330163627"/>
                  </a:ext>
                </a:extLst>
              </a:tr>
              <a:tr h="144460">
                <a:tc rowSpan="16">
                  <a:txBody>
                    <a:bodyPr/>
                    <a:lstStyle/>
                    <a:p>
                      <a:pPr algn="l">
                        <a:spcAft>
                          <a:spcPts val="0"/>
                        </a:spcAft>
                      </a:pPr>
                      <a:r>
                        <a:rPr lang="uk-UA" sz="1100" dirty="0">
                          <a:effectLst/>
                        </a:rPr>
                        <a:t>1.</a:t>
                      </a:r>
                      <a:endParaRPr lang="uk-UA" sz="1100" dirty="0">
                        <a:effectLst/>
                        <a:latin typeface="Times New Roman" panose="02020603050405020304" pitchFamily="18" charset="0"/>
                        <a:ea typeface="Times New Roman" panose="02020603050405020304" pitchFamily="18" charset="0"/>
                      </a:endParaRPr>
                    </a:p>
                  </a:txBody>
                  <a:tcPr marL="61932" marR="61932" marT="0" marB="0"/>
                </a:tc>
                <a:tc rowSpan="16">
                  <a:txBody>
                    <a:bodyPr/>
                    <a:lstStyle/>
                    <a:p>
                      <a:pPr algn="l">
                        <a:spcAft>
                          <a:spcPts val="0"/>
                        </a:spcAft>
                      </a:pPr>
                      <a:r>
                        <a:rPr lang="uk-UA" sz="1800" dirty="0">
                          <a:effectLst/>
                          <a:latin typeface="Times New Roman" panose="02020603050405020304" pitchFamily="18" charset="0"/>
                          <a:cs typeface="Times New Roman" panose="02020603050405020304" pitchFamily="18" charset="0"/>
                        </a:rPr>
                        <a:t>село </a:t>
                      </a:r>
                      <a:r>
                        <a:rPr lang="uk-UA" sz="1800" dirty="0" err="1">
                          <a:effectLst/>
                          <a:latin typeface="Times New Roman" panose="02020603050405020304" pitchFamily="18" charset="0"/>
                          <a:cs typeface="Times New Roman" panose="02020603050405020304" pitchFamily="18" charset="0"/>
                        </a:rPr>
                        <a:t>Ташань</a:t>
                      </a:r>
                      <a:r>
                        <a:rPr lang="uk-UA" sz="1800" dirty="0">
                          <a:effectLst/>
                          <a:latin typeface="Times New Roman" panose="02020603050405020304" pitchFamily="18" charset="0"/>
                          <a:cs typeface="Times New Roman" panose="02020603050405020304" pitchFamily="18" charset="0"/>
                        </a:rPr>
                        <a:t>  та</a:t>
                      </a:r>
                    </a:p>
                    <a:p>
                      <a:pPr algn="l">
                        <a:spcAft>
                          <a:spcPts val="0"/>
                        </a:spcAft>
                      </a:pPr>
                      <a:r>
                        <a:rPr lang="uk-UA" sz="1800" dirty="0">
                          <a:effectLst/>
                          <a:latin typeface="Times New Roman" panose="02020603050405020304" pitchFamily="18" charset="0"/>
                          <a:cs typeface="Times New Roman" panose="02020603050405020304" pitchFamily="18" charset="0"/>
                        </a:rPr>
                        <a:t>село </a:t>
                      </a:r>
                      <a:r>
                        <a:rPr lang="uk-UA" sz="1800" dirty="0" err="1">
                          <a:effectLst/>
                          <a:latin typeface="Times New Roman" panose="02020603050405020304" pitchFamily="18" charset="0"/>
                          <a:cs typeface="Times New Roman" panose="02020603050405020304" pitchFamily="18" charset="0"/>
                        </a:rPr>
                        <a:t>Положаї</a:t>
                      </a:r>
                      <a:r>
                        <a:rPr lang="uk-UA" sz="1800" dirty="0">
                          <a:effectLst/>
                          <a:latin typeface="Times New Roman" panose="02020603050405020304" pitchFamily="18" charset="0"/>
                          <a:cs typeface="Times New Roman" panose="02020603050405020304" pitchFamily="18" charset="0"/>
                        </a:rPr>
                        <a:t> </a:t>
                      </a:r>
                    </a:p>
                    <a:p>
                      <a:pPr algn="l">
                        <a:spcAft>
                          <a:spcPts val="0"/>
                        </a:spcAft>
                      </a:pPr>
                      <a:r>
                        <a:rPr lang="uk-UA" sz="1800" dirty="0">
                          <a:effectLst/>
                          <a:latin typeface="Times New Roman" panose="02020603050405020304" pitchFamily="18" charset="0"/>
                          <a:cs typeface="Times New Roman" panose="02020603050405020304" pitchFamily="18" charset="0"/>
                        </a:rPr>
                        <a:t>(</a:t>
                      </a:r>
                      <a:r>
                        <a:rPr lang="uk-UA" sz="1800" dirty="0" err="1">
                          <a:effectLst/>
                          <a:latin typeface="Times New Roman" panose="02020603050405020304" pitchFamily="18" charset="0"/>
                          <a:cs typeface="Times New Roman" panose="02020603050405020304" pitchFamily="18" charset="0"/>
                        </a:rPr>
                        <a:t>Денисівський</a:t>
                      </a:r>
                      <a:r>
                        <a:rPr lang="uk-UA" sz="1800" dirty="0">
                          <a:effectLst/>
                          <a:latin typeface="Times New Roman" panose="02020603050405020304" pitchFamily="18" charset="0"/>
                          <a:cs typeface="Times New Roman" panose="02020603050405020304" pitchFamily="18" charset="0"/>
                        </a:rPr>
                        <a:t> </a:t>
                      </a:r>
                    </a:p>
                    <a:p>
                      <a:pPr algn="l">
                        <a:spcAft>
                          <a:spcPts val="0"/>
                        </a:spcAft>
                      </a:pPr>
                      <a:r>
                        <a:rPr lang="uk-UA" sz="1800" dirty="0" err="1">
                          <a:effectLst/>
                          <a:latin typeface="Times New Roman" panose="02020603050405020304" pitchFamily="18" charset="0"/>
                          <a:cs typeface="Times New Roman" panose="02020603050405020304" pitchFamily="18" charset="0"/>
                        </a:rPr>
                        <a:t>старостинський</a:t>
                      </a:r>
                      <a:r>
                        <a:rPr lang="uk-UA" sz="1800" dirty="0">
                          <a:effectLst/>
                          <a:latin typeface="Times New Roman" panose="02020603050405020304" pitchFamily="18" charset="0"/>
                          <a:cs typeface="Times New Roman" panose="02020603050405020304" pitchFamily="18" charset="0"/>
                        </a:rPr>
                        <a:t> округ )</a:t>
                      </a:r>
                    </a:p>
                    <a:p>
                      <a:pPr algn="l">
                        <a:spcAft>
                          <a:spcPts val="0"/>
                        </a:spcAft>
                      </a:pPr>
                      <a:r>
                        <a:rPr lang="uk-UA" sz="1800" dirty="0">
                          <a:effectLst/>
                          <a:latin typeface="Times New Roman" panose="02020603050405020304" pitchFamily="18" charset="0"/>
                          <a:cs typeface="Times New Roman" panose="02020603050405020304" pitchFamily="18" charset="0"/>
                        </a:rPr>
                        <a:t> </a:t>
                      </a:r>
                    </a:p>
                    <a:p>
                      <a:pPr algn="l">
                        <a:spcAft>
                          <a:spcPts val="0"/>
                        </a:spcAft>
                      </a:pPr>
                      <a:r>
                        <a:rPr lang="uk-UA" sz="1800" dirty="0">
                          <a:effectLst/>
                          <a:latin typeface="Times New Roman" panose="02020603050405020304" pitchFamily="18" charset="0"/>
                          <a:cs typeface="Times New Roman" panose="02020603050405020304" pitchFamily="18" charset="0"/>
                        </a:rPr>
                        <a:t> </a:t>
                      </a:r>
                    </a:p>
                    <a:p>
                      <a:pPr algn="l">
                        <a:spcAft>
                          <a:spcPts val="0"/>
                        </a:spcAft>
                      </a:pPr>
                      <a:r>
                        <a:rPr lang="uk-UA" sz="1800" dirty="0">
                          <a:effectLst/>
                          <a:latin typeface="Times New Roman" panose="02020603050405020304" pitchFamily="18" charset="0"/>
                          <a:cs typeface="Times New Roman" panose="02020603050405020304" pitchFamily="18" charset="0"/>
                        </a:rPr>
                        <a:t>Всього землі в обробітку –                                            3122, 5541 га               </a:t>
                      </a:r>
                    </a:p>
                    <a:p>
                      <a:pPr algn="l">
                        <a:spcAft>
                          <a:spcPts val="0"/>
                        </a:spcAft>
                      </a:pPr>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2" marR="61932" marT="0" marB="0"/>
                </a:tc>
                <a:tc>
                  <a:txBody>
                    <a:bodyPr/>
                    <a:lstStyle/>
                    <a:p>
                      <a:pPr algn="ctr">
                        <a:spcAft>
                          <a:spcPts val="0"/>
                        </a:spcAft>
                      </a:pPr>
                      <a:r>
                        <a:rPr lang="uk-UA" sz="1400" b="0" dirty="0">
                          <a:effectLst/>
                          <a:latin typeface="Times New Roman" panose="02020603050405020304" pitchFamily="18" charset="0"/>
                          <a:cs typeface="Times New Roman" panose="02020603050405020304" pitchFamily="18" charset="0"/>
                        </a:rPr>
                        <a:t>ПП «</a:t>
                      </a:r>
                      <a:r>
                        <a:rPr lang="uk-UA" sz="1400" b="0" dirty="0" err="1">
                          <a:effectLst/>
                          <a:latin typeface="Times New Roman" panose="02020603050405020304" pitchFamily="18" charset="0"/>
                          <a:cs typeface="Times New Roman" panose="02020603050405020304" pitchFamily="18" charset="0"/>
                        </a:rPr>
                        <a:t>Євросем</a:t>
                      </a:r>
                      <a:r>
                        <a:rPr lang="uk-UA" sz="1400" b="0" dirty="0">
                          <a:effectLst/>
                          <a:latin typeface="Times New Roman" panose="02020603050405020304" pitchFamily="18" charset="0"/>
                          <a:cs typeface="Times New Roman" panose="02020603050405020304" pitchFamily="18" charset="0"/>
                        </a:rPr>
                        <a:t> »</a:t>
                      </a:r>
                      <a:r>
                        <a:rPr lang="uk-UA" sz="2000" b="0" dirty="0">
                          <a:effectLst/>
                          <a:latin typeface="Times New Roman" panose="02020603050405020304" pitchFamily="18" charset="0"/>
                          <a:cs typeface="Times New Roman" panose="02020603050405020304" pitchFamily="18" charset="0"/>
                        </a:rPr>
                        <a:t> </a:t>
                      </a:r>
                      <a:endParaRPr lang="uk-UA"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2" marR="61932" marT="0" marB="0"/>
                </a:tc>
                <a:tc>
                  <a:txBody>
                    <a:bodyPr/>
                    <a:lstStyle/>
                    <a:p>
                      <a:pPr algn="ctr">
                        <a:spcAft>
                          <a:spcPts val="0"/>
                        </a:spcAft>
                      </a:pPr>
                      <a:r>
                        <a:rPr lang="uk-UA" sz="1200" b="0" dirty="0">
                          <a:effectLst/>
                        </a:rPr>
                        <a:t>2093 , 4546</a:t>
                      </a:r>
                      <a:endParaRPr lang="uk-UA" sz="1800" b="0" dirty="0">
                        <a:effectLst/>
                      </a:endParaRPr>
                    </a:p>
                    <a:p>
                      <a:pPr algn="ctr">
                        <a:spcAft>
                          <a:spcPts val="0"/>
                        </a:spcAft>
                      </a:pPr>
                      <a:r>
                        <a:rPr lang="uk-UA" sz="1200" b="0" dirty="0">
                          <a:effectLst/>
                        </a:rPr>
                        <a:t> </a:t>
                      </a:r>
                      <a:endParaRPr lang="uk-UA" sz="1800" b="0" dirty="0">
                        <a:effectLst/>
                      </a:endParaRPr>
                    </a:p>
                    <a:p>
                      <a:pPr algn="ctr">
                        <a:spcAft>
                          <a:spcPts val="0"/>
                        </a:spcAft>
                      </a:pPr>
                      <a:r>
                        <a:rPr lang="uk-UA" sz="1800" b="0" dirty="0">
                          <a:effectLst/>
                        </a:rPr>
                        <a:t> </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2343639573"/>
                  </a:ext>
                </a:extLst>
              </a:tr>
              <a:tr h="405321">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a:effectLst/>
                          <a:latin typeface="Times New Roman" panose="02020603050405020304" pitchFamily="18" charset="0"/>
                          <a:cs typeface="Times New Roman" panose="02020603050405020304" pitchFamily="18" charset="0"/>
                        </a:rPr>
                        <a:t>СП ТОВ</a:t>
                      </a:r>
                      <a:endParaRPr lang="uk-UA" sz="2000" b="0" dirty="0">
                        <a:effectLst/>
                        <a:latin typeface="Times New Roman" panose="02020603050405020304" pitchFamily="18" charset="0"/>
                        <a:cs typeface="Times New Roman" panose="02020603050405020304" pitchFamily="18" charset="0"/>
                      </a:endParaRPr>
                    </a:p>
                    <a:p>
                      <a:pPr algn="ctr">
                        <a:spcAft>
                          <a:spcPts val="0"/>
                        </a:spcAft>
                      </a:pPr>
                      <a:r>
                        <a:rPr lang="uk-UA" sz="1400" b="0" dirty="0">
                          <a:effectLst/>
                          <a:latin typeface="Times New Roman" panose="02020603050405020304" pitchFamily="18" charset="0"/>
                          <a:cs typeface="Times New Roman" panose="02020603050405020304" pitchFamily="18" charset="0"/>
                        </a:rPr>
                        <a:t>« Нива Переяславщини »</a:t>
                      </a:r>
                      <a:endParaRPr lang="uk-UA" sz="2000" b="0" dirty="0">
                        <a:effectLst/>
                        <a:latin typeface="Times New Roman" panose="02020603050405020304" pitchFamily="18" charset="0"/>
                        <a:cs typeface="Times New Roman" panose="02020603050405020304" pitchFamily="18" charset="0"/>
                      </a:endParaRPr>
                    </a:p>
                  </a:txBody>
                  <a:tcPr marL="61932" marR="61932" marT="0" marB="0"/>
                </a:tc>
                <a:tc>
                  <a:txBody>
                    <a:bodyPr/>
                    <a:lstStyle/>
                    <a:p>
                      <a:pPr algn="ctr">
                        <a:spcAft>
                          <a:spcPts val="0"/>
                        </a:spcAft>
                      </a:pPr>
                      <a:r>
                        <a:rPr lang="uk-UA" sz="1200" b="0" dirty="0">
                          <a:effectLst/>
                        </a:rPr>
                        <a:t>386 , 5350</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87024705"/>
                  </a:ext>
                </a:extLst>
              </a:tr>
              <a:tr h="329142">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a:effectLst/>
                          <a:latin typeface="Times New Roman" panose="02020603050405020304" pitchFamily="18" charset="0"/>
                          <a:cs typeface="Times New Roman" panose="02020603050405020304" pitchFamily="18" charset="0"/>
                        </a:rPr>
                        <a:t>ТОВ « МАІС »</a:t>
                      </a:r>
                      <a:endParaRPr lang="uk-UA"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2" marR="61932" marT="0" marB="0"/>
                </a:tc>
                <a:tc>
                  <a:txBody>
                    <a:bodyPr/>
                    <a:lstStyle/>
                    <a:p>
                      <a:pPr algn="ctr"/>
                      <a:r>
                        <a:rPr lang="uk-UA" sz="1200" b="0">
                          <a:effectLst/>
                        </a:rPr>
                        <a:t>17, 5012</a:t>
                      </a:r>
                      <a:endParaRPr lang="uk-UA" sz="1800" b="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p>
                    <a:p>
                      <a:pPr algn="ctr">
                        <a:spcAft>
                          <a:spcPts val="0"/>
                        </a:spcAft>
                      </a:pPr>
                      <a:r>
                        <a:rPr lang="uk-UA" sz="1100">
                          <a:effectLst/>
                        </a:rPr>
                        <a:t> </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80215764"/>
                  </a:ext>
                </a:extLst>
              </a:tr>
              <a:tr h="329142">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a:effectLst/>
                          <a:latin typeface="Times New Roman" panose="02020603050405020304" pitchFamily="18" charset="0"/>
                          <a:cs typeface="Times New Roman" panose="02020603050405020304" pitchFamily="18" charset="0"/>
                        </a:rPr>
                        <a:t>ПП « Соснова »</a:t>
                      </a:r>
                      <a:endParaRPr lang="uk-UA"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2" marR="61932" marT="0" marB="0"/>
                </a:tc>
                <a:tc>
                  <a:txBody>
                    <a:bodyPr/>
                    <a:lstStyle/>
                    <a:p>
                      <a:pPr algn="ctr"/>
                      <a:r>
                        <a:rPr lang="uk-UA" sz="1200" b="0" dirty="0">
                          <a:effectLst/>
                        </a:rPr>
                        <a:t>14, 6600</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p>
                    <a:p>
                      <a:pPr algn="ctr">
                        <a:spcAft>
                          <a:spcPts val="0"/>
                        </a:spcAft>
                      </a:pPr>
                      <a:r>
                        <a:rPr lang="uk-UA" sz="1100">
                          <a:effectLst/>
                        </a:rPr>
                        <a:t> </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1976406011"/>
                  </a:ext>
                </a:extLst>
              </a:tr>
              <a:tr h="405321">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a:effectLst/>
                          <a:latin typeface="Times New Roman" panose="02020603050405020304" pitchFamily="18" charset="0"/>
                          <a:cs typeface="Times New Roman" panose="02020603050405020304" pitchFamily="18" charset="0"/>
                        </a:rPr>
                        <a:t>одноосібники</a:t>
                      </a:r>
                      <a:endParaRPr lang="uk-UA" sz="2000" b="0" dirty="0">
                        <a:effectLst/>
                        <a:latin typeface="Times New Roman" panose="02020603050405020304" pitchFamily="18" charset="0"/>
                        <a:cs typeface="Times New Roman" panose="02020603050405020304" pitchFamily="18" charset="0"/>
                      </a:endParaRPr>
                    </a:p>
                    <a:p>
                      <a:pPr algn="ctr">
                        <a:spcAft>
                          <a:spcPts val="0"/>
                        </a:spcAft>
                      </a:pPr>
                      <a:r>
                        <a:rPr lang="uk-UA" sz="1400" b="0" dirty="0">
                          <a:effectLst/>
                          <a:latin typeface="Times New Roman" panose="02020603050405020304" pitchFamily="18" charset="0"/>
                          <a:cs typeface="Times New Roman" panose="02020603050405020304" pitchFamily="18" charset="0"/>
                        </a:rPr>
                        <a:t>(  38 паїв )</a:t>
                      </a:r>
                      <a:endParaRPr lang="uk-UA" sz="2000" b="0" dirty="0">
                        <a:effectLst/>
                        <a:latin typeface="Times New Roman" panose="02020603050405020304" pitchFamily="18" charset="0"/>
                        <a:cs typeface="Times New Roman" panose="02020603050405020304" pitchFamily="18" charset="0"/>
                      </a:endParaRPr>
                    </a:p>
                  </a:txBody>
                  <a:tcPr marL="61932" marR="61932" marT="0" marB="0"/>
                </a:tc>
                <a:tc>
                  <a:txBody>
                    <a:bodyPr/>
                    <a:lstStyle/>
                    <a:p>
                      <a:pPr algn="ctr">
                        <a:spcAft>
                          <a:spcPts val="0"/>
                        </a:spcAft>
                      </a:pPr>
                      <a:r>
                        <a:rPr lang="uk-UA" sz="1200" b="0">
                          <a:effectLst/>
                        </a:rPr>
                        <a:t>123 ,  2721</a:t>
                      </a:r>
                      <a:endParaRPr lang="uk-UA" sz="1800" b="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4011798669"/>
                  </a:ext>
                </a:extLst>
              </a:tr>
              <a:tr h="405321">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a:effectLst/>
                          <a:latin typeface="Times New Roman" panose="02020603050405020304" pitchFamily="18" charset="0"/>
                          <a:cs typeface="Times New Roman" panose="02020603050405020304" pitchFamily="18" charset="0"/>
                        </a:rPr>
                        <a:t>ФГ « Гостинне »                   </a:t>
                      </a:r>
                      <a:r>
                        <a:rPr lang="uk-UA" sz="1400" b="0" dirty="0" err="1">
                          <a:effectLst/>
                          <a:latin typeface="Times New Roman" panose="02020603050405020304" pitchFamily="18" charset="0"/>
                          <a:cs typeface="Times New Roman" panose="02020603050405020304" pitchFamily="18" charset="0"/>
                        </a:rPr>
                        <a:t>Демяненко</a:t>
                      </a:r>
                      <a:r>
                        <a:rPr lang="uk-UA" sz="1400" b="0" dirty="0">
                          <a:effectLst/>
                          <a:latin typeface="Times New Roman" panose="02020603050405020304" pitchFamily="18" charset="0"/>
                          <a:cs typeface="Times New Roman" panose="02020603050405020304" pitchFamily="18" charset="0"/>
                        </a:rPr>
                        <a:t> М.І. </a:t>
                      </a:r>
                      <a:endParaRPr lang="uk-UA"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2" marR="61932" marT="0" marB="0"/>
                </a:tc>
                <a:tc>
                  <a:txBody>
                    <a:bodyPr/>
                    <a:lstStyle/>
                    <a:p>
                      <a:pPr algn="ctr"/>
                      <a:r>
                        <a:rPr lang="uk-UA" sz="1200" b="0" dirty="0">
                          <a:effectLst/>
                        </a:rPr>
                        <a:t>63 , 0000 ( з них : 50, 0000 га </a:t>
                      </a:r>
                      <a:r>
                        <a:rPr lang="uk-UA" sz="1200" b="0" dirty="0" err="1">
                          <a:effectLst/>
                        </a:rPr>
                        <a:t>розпайовано</a:t>
                      </a:r>
                      <a:r>
                        <a:rPr lang="uk-UA" sz="1200" b="0" dirty="0">
                          <a:effectLst/>
                        </a:rPr>
                        <a:t>)</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1270041765"/>
                  </a:ext>
                </a:extLst>
              </a:tr>
              <a:tr h="270213">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a:effectLst/>
                          <a:latin typeface="Times New Roman" panose="02020603050405020304" pitchFamily="18" charset="0"/>
                          <a:cs typeface="Times New Roman" panose="02020603050405020304" pitchFamily="18" charset="0"/>
                        </a:rPr>
                        <a:t>ФГ     </a:t>
                      </a:r>
                      <a:r>
                        <a:rPr lang="uk-UA" sz="1400" b="0" dirty="0" err="1">
                          <a:effectLst/>
                          <a:latin typeface="Times New Roman" panose="02020603050405020304" pitchFamily="18" charset="0"/>
                          <a:cs typeface="Times New Roman" panose="02020603050405020304" pitchFamily="18" charset="0"/>
                        </a:rPr>
                        <a:t>Варава</a:t>
                      </a:r>
                      <a:r>
                        <a:rPr lang="uk-UA" sz="1400" b="0" dirty="0">
                          <a:effectLst/>
                          <a:latin typeface="Times New Roman" panose="02020603050405020304" pitchFamily="18" charset="0"/>
                          <a:cs typeface="Times New Roman" panose="02020603050405020304" pitchFamily="18" charset="0"/>
                        </a:rPr>
                        <a:t> Ю.А.</a:t>
                      </a:r>
                      <a:endParaRPr lang="uk-UA" sz="2000" b="0" dirty="0">
                        <a:effectLst/>
                        <a:latin typeface="Times New Roman" panose="02020603050405020304" pitchFamily="18" charset="0"/>
                        <a:cs typeface="Times New Roman" panose="02020603050405020304" pitchFamily="18" charset="0"/>
                      </a:endParaRPr>
                    </a:p>
                  </a:txBody>
                  <a:tcPr marL="61932" marR="61932" marT="0" marB="0"/>
                </a:tc>
                <a:tc>
                  <a:txBody>
                    <a:bodyPr/>
                    <a:lstStyle/>
                    <a:p>
                      <a:pPr algn="ctr"/>
                      <a:r>
                        <a:rPr lang="uk-UA" sz="1200" b="0" dirty="0">
                          <a:effectLst/>
                        </a:rPr>
                        <a:t>30 , 7000</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3027387278"/>
                  </a:ext>
                </a:extLst>
              </a:tr>
              <a:tr h="329142">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a:effectLst/>
                          <a:latin typeface="Times New Roman" panose="02020603050405020304" pitchFamily="18" charset="0"/>
                          <a:cs typeface="Times New Roman" panose="02020603050405020304" pitchFamily="18" charset="0"/>
                        </a:rPr>
                        <a:t>ФГ   </a:t>
                      </a:r>
                      <a:r>
                        <a:rPr lang="uk-UA" sz="1400" b="0" dirty="0" err="1">
                          <a:effectLst/>
                          <a:latin typeface="Times New Roman" panose="02020603050405020304" pitchFamily="18" charset="0"/>
                          <a:cs typeface="Times New Roman" panose="02020603050405020304" pitchFamily="18" charset="0"/>
                        </a:rPr>
                        <a:t>Аврамич</a:t>
                      </a:r>
                      <a:r>
                        <a:rPr lang="uk-UA" sz="1400" b="0" dirty="0">
                          <a:effectLst/>
                          <a:latin typeface="Times New Roman" panose="02020603050405020304" pitchFamily="18" charset="0"/>
                          <a:cs typeface="Times New Roman" panose="02020603050405020304" pitchFamily="18" charset="0"/>
                        </a:rPr>
                        <a:t>  С.А.</a:t>
                      </a:r>
                      <a:endParaRPr lang="uk-UA"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2" marR="61932" marT="0" marB="0"/>
                </a:tc>
                <a:tc>
                  <a:txBody>
                    <a:bodyPr/>
                    <a:lstStyle/>
                    <a:p>
                      <a:pPr algn="ctr"/>
                      <a:r>
                        <a:rPr lang="uk-UA" sz="1200" b="0" dirty="0">
                          <a:effectLst/>
                        </a:rPr>
                        <a:t>96 , 2111</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p>
                    <a:p>
                      <a:pPr algn="ctr">
                        <a:spcAft>
                          <a:spcPts val="0"/>
                        </a:spcAft>
                      </a:pPr>
                      <a:r>
                        <a:rPr lang="uk-UA" sz="1100">
                          <a:effectLst/>
                        </a:rPr>
                        <a:t> </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2446030706"/>
                  </a:ext>
                </a:extLst>
              </a:tr>
              <a:tr h="405321">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a:effectLst/>
                          <a:latin typeface="Times New Roman" panose="02020603050405020304" pitchFamily="18" charset="0"/>
                          <a:cs typeface="Times New Roman" panose="02020603050405020304" pitchFamily="18" charset="0"/>
                        </a:rPr>
                        <a:t>ФГ «Мрія - 2»                           </a:t>
                      </a:r>
                      <a:r>
                        <a:rPr lang="uk-UA" sz="1400" b="0" dirty="0" err="1">
                          <a:effectLst/>
                          <a:latin typeface="Times New Roman" panose="02020603050405020304" pitchFamily="18" charset="0"/>
                          <a:cs typeface="Times New Roman" panose="02020603050405020304" pitchFamily="18" charset="0"/>
                        </a:rPr>
                        <a:t>Аношкін</a:t>
                      </a:r>
                      <a:r>
                        <a:rPr lang="uk-UA" sz="1400" b="0" dirty="0">
                          <a:effectLst/>
                          <a:latin typeface="Times New Roman" panose="02020603050405020304" pitchFamily="18" charset="0"/>
                          <a:cs typeface="Times New Roman" panose="02020603050405020304" pitchFamily="18" charset="0"/>
                        </a:rPr>
                        <a:t> В.М.</a:t>
                      </a:r>
                      <a:endParaRPr lang="uk-UA" sz="2000" b="0" dirty="0">
                        <a:effectLst/>
                        <a:latin typeface="Times New Roman" panose="02020603050405020304" pitchFamily="18" charset="0"/>
                        <a:cs typeface="Times New Roman" panose="02020603050405020304" pitchFamily="18" charset="0"/>
                      </a:endParaRPr>
                    </a:p>
                  </a:txBody>
                  <a:tcPr marL="61932" marR="61932" marT="0" marB="0"/>
                </a:tc>
                <a:tc>
                  <a:txBody>
                    <a:bodyPr/>
                    <a:lstStyle/>
                    <a:p>
                      <a:pPr algn="ctr"/>
                      <a:r>
                        <a:rPr lang="uk-UA" sz="1200" b="0" dirty="0">
                          <a:effectLst/>
                        </a:rPr>
                        <a:t>50 , 0000</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p>
                    <a:p>
                      <a:pPr algn="ctr">
                        <a:spcAft>
                          <a:spcPts val="0"/>
                        </a:spcAft>
                      </a:pPr>
                      <a:r>
                        <a:rPr lang="uk-UA" sz="1100">
                          <a:effectLst/>
                        </a:rPr>
                        <a:t> </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1180438937"/>
                  </a:ext>
                </a:extLst>
              </a:tr>
              <a:tr h="329142">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a:effectLst/>
                          <a:latin typeface="Times New Roman" panose="02020603050405020304" pitchFamily="18" charset="0"/>
                          <a:cs typeface="Times New Roman" panose="02020603050405020304" pitchFamily="18" charset="0"/>
                        </a:rPr>
                        <a:t>В оренді    Г.І.  </a:t>
                      </a:r>
                      <a:r>
                        <a:rPr lang="uk-UA" sz="1400" b="0" dirty="0" err="1">
                          <a:effectLst/>
                          <a:latin typeface="Times New Roman" panose="02020603050405020304" pitchFamily="18" charset="0"/>
                          <a:cs typeface="Times New Roman" panose="02020603050405020304" pitchFamily="18" charset="0"/>
                        </a:rPr>
                        <a:t>Кульбачко</a:t>
                      </a:r>
                      <a:endParaRPr lang="uk-UA"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2" marR="61932" marT="0" marB="0"/>
                </a:tc>
                <a:tc>
                  <a:txBody>
                    <a:bodyPr/>
                    <a:lstStyle/>
                    <a:p>
                      <a:pPr algn="ctr"/>
                      <a:r>
                        <a:rPr lang="uk-UA" sz="1200" b="0" dirty="0">
                          <a:effectLst/>
                        </a:rPr>
                        <a:t>27 , 0000</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p>
                    <a:p>
                      <a:pPr algn="ctr">
                        <a:spcAft>
                          <a:spcPts val="0"/>
                        </a:spcAft>
                      </a:pPr>
                      <a:r>
                        <a:rPr lang="uk-UA" sz="1100">
                          <a:effectLst/>
                        </a:rPr>
                        <a:t> </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802303766"/>
                  </a:ext>
                </a:extLst>
              </a:tr>
              <a:tr h="329142">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err="1">
                          <a:effectLst/>
                          <a:latin typeface="Times New Roman" panose="02020603050405020304" pitchFamily="18" charset="0"/>
                          <a:cs typeface="Times New Roman" panose="02020603050405020304" pitchFamily="18" charset="0"/>
                        </a:rPr>
                        <a:t>ФГ«Макс</a:t>
                      </a:r>
                      <a:r>
                        <a:rPr lang="uk-UA" sz="1400" b="0" dirty="0">
                          <a:effectLst/>
                          <a:latin typeface="Times New Roman" panose="02020603050405020304" pitchFamily="18" charset="0"/>
                          <a:cs typeface="Times New Roman" panose="02020603050405020304" pitchFamily="18" charset="0"/>
                        </a:rPr>
                        <a:t> і Ко » </a:t>
                      </a:r>
                      <a:r>
                        <a:rPr lang="uk-UA" sz="1400" b="0" dirty="0" err="1">
                          <a:effectLst/>
                          <a:latin typeface="Times New Roman" panose="02020603050405020304" pitchFamily="18" charset="0"/>
                          <a:cs typeface="Times New Roman" panose="02020603050405020304" pitchFamily="18" charset="0"/>
                        </a:rPr>
                        <a:t>Козлівець</a:t>
                      </a:r>
                      <a:r>
                        <a:rPr lang="uk-UA" sz="1400" b="0" dirty="0">
                          <a:effectLst/>
                          <a:latin typeface="Times New Roman" panose="02020603050405020304" pitchFamily="18" charset="0"/>
                          <a:cs typeface="Times New Roman" panose="02020603050405020304" pitchFamily="18" charset="0"/>
                        </a:rPr>
                        <a:t>  А.І.</a:t>
                      </a:r>
                      <a:endParaRPr lang="uk-UA"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2" marR="61932" marT="0" marB="0"/>
                </a:tc>
                <a:tc>
                  <a:txBody>
                    <a:bodyPr/>
                    <a:lstStyle/>
                    <a:p>
                      <a:pPr algn="ctr"/>
                      <a:r>
                        <a:rPr lang="uk-UA" sz="1200" b="0" dirty="0">
                          <a:effectLst/>
                        </a:rPr>
                        <a:t>50 , 0000</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p>
                    <a:p>
                      <a:pPr algn="ctr">
                        <a:spcAft>
                          <a:spcPts val="0"/>
                        </a:spcAft>
                      </a:pPr>
                      <a:r>
                        <a:rPr lang="uk-UA" sz="1100">
                          <a:effectLst/>
                        </a:rPr>
                        <a:t> </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4097506464"/>
                  </a:ext>
                </a:extLst>
              </a:tr>
              <a:tr h="405321">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err="1">
                          <a:effectLst/>
                          <a:latin typeface="Times New Roman" panose="02020603050405020304" pitchFamily="18" charset="0"/>
                          <a:cs typeface="Times New Roman" panose="02020603050405020304" pitchFamily="18" charset="0"/>
                        </a:rPr>
                        <a:t>ФГ«Відродження</a:t>
                      </a:r>
                      <a:r>
                        <a:rPr lang="uk-UA" sz="1400" b="0" dirty="0">
                          <a:effectLst/>
                          <a:latin typeface="Times New Roman" panose="02020603050405020304" pitchFamily="18" charset="0"/>
                          <a:cs typeface="Times New Roman" panose="02020603050405020304" pitchFamily="18" charset="0"/>
                        </a:rPr>
                        <a:t> МГ »Ярош М.Г. </a:t>
                      </a:r>
                      <a:endParaRPr lang="uk-UA"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2" marR="61932" marT="0" marB="0"/>
                </a:tc>
                <a:tc>
                  <a:txBody>
                    <a:bodyPr/>
                    <a:lstStyle/>
                    <a:p>
                      <a:pPr algn="ctr"/>
                      <a:r>
                        <a:rPr lang="uk-UA" sz="1200" b="0" dirty="0">
                          <a:effectLst/>
                        </a:rPr>
                        <a:t>43 , 5000</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4084726092"/>
                  </a:ext>
                </a:extLst>
              </a:tr>
              <a:tr h="329142">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a:effectLst/>
                          <a:latin typeface="Times New Roman" panose="02020603050405020304" pitchFamily="18" charset="0"/>
                          <a:cs typeface="Times New Roman" panose="02020603050405020304" pitchFamily="18" charset="0"/>
                        </a:rPr>
                        <a:t>ФГ «Дружба Т» Ярош О. А.</a:t>
                      </a:r>
                      <a:endParaRPr lang="uk-UA"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2" marR="61932" marT="0" marB="0"/>
                </a:tc>
                <a:tc>
                  <a:txBody>
                    <a:bodyPr/>
                    <a:lstStyle/>
                    <a:p>
                      <a:pPr algn="ctr"/>
                      <a:r>
                        <a:rPr lang="uk-UA" sz="1200" b="0" dirty="0">
                          <a:effectLst/>
                        </a:rPr>
                        <a:t>46 , 0273</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p>
                    <a:p>
                      <a:pPr algn="ctr">
                        <a:spcAft>
                          <a:spcPts val="0"/>
                        </a:spcAft>
                      </a:pPr>
                      <a:r>
                        <a:rPr lang="uk-UA" sz="1100">
                          <a:effectLst/>
                        </a:rPr>
                        <a:t> </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3757103843"/>
                  </a:ext>
                </a:extLst>
              </a:tr>
              <a:tr h="164571">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a:effectLst/>
                          <a:latin typeface="Times New Roman" panose="02020603050405020304" pitchFamily="18" charset="0"/>
                          <a:cs typeface="Times New Roman" panose="02020603050405020304" pitchFamily="18" charset="0"/>
                        </a:rPr>
                        <a:t>СФГ </a:t>
                      </a:r>
                      <a:r>
                        <a:rPr lang="uk-UA" sz="1400" b="0" dirty="0" err="1">
                          <a:effectLst/>
                          <a:latin typeface="Times New Roman" panose="02020603050405020304" pitchFamily="18" charset="0"/>
                          <a:cs typeface="Times New Roman" panose="02020603050405020304" pitchFamily="18" charset="0"/>
                        </a:rPr>
                        <a:t>Кантур</a:t>
                      </a:r>
                      <a:r>
                        <a:rPr lang="uk-UA" sz="1400" b="0" dirty="0">
                          <a:effectLst/>
                          <a:latin typeface="Times New Roman" panose="02020603050405020304" pitchFamily="18" charset="0"/>
                          <a:cs typeface="Times New Roman" panose="02020603050405020304" pitchFamily="18" charset="0"/>
                        </a:rPr>
                        <a:t> І.П.</a:t>
                      </a:r>
                      <a:endParaRPr lang="uk-UA"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2" marR="61932" marT="0" marB="0"/>
                </a:tc>
                <a:tc>
                  <a:txBody>
                    <a:bodyPr/>
                    <a:lstStyle/>
                    <a:p>
                      <a:pPr algn="ctr"/>
                      <a:r>
                        <a:rPr lang="uk-UA" sz="1200" b="0" dirty="0">
                          <a:effectLst/>
                        </a:rPr>
                        <a:t>30 , 6928</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2815007935"/>
                  </a:ext>
                </a:extLst>
              </a:tr>
              <a:tr h="164571">
                <a:tc vMerge="1">
                  <a:txBody>
                    <a:bodyPr/>
                    <a:lstStyle/>
                    <a:p>
                      <a:endParaRPr lang="uk-UA"/>
                    </a:p>
                  </a:txBody>
                  <a:tcPr/>
                </a:tc>
                <a:tc vMerge="1">
                  <a:txBody>
                    <a:bodyPr/>
                    <a:lstStyle/>
                    <a:p>
                      <a:endParaRPr lang="uk-UA"/>
                    </a:p>
                  </a:txBody>
                  <a:tcPr/>
                </a:tc>
                <a:tc>
                  <a:txBody>
                    <a:bodyPr/>
                    <a:lstStyle/>
                    <a:p>
                      <a:pPr algn="ctr">
                        <a:spcAft>
                          <a:spcPts val="0"/>
                        </a:spcAft>
                      </a:pPr>
                      <a:r>
                        <a:rPr lang="uk-UA" sz="1400" b="0" dirty="0" err="1">
                          <a:effectLst/>
                          <a:latin typeface="Times New Roman" panose="02020603050405020304" pitchFamily="18" charset="0"/>
                          <a:cs typeface="Times New Roman" panose="02020603050405020304" pitchFamily="18" charset="0"/>
                        </a:rPr>
                        <a:t>СФГ«Нива</a:t>
                      </a:r>
                      <a:r>
                        <a:rPr lang="uk-UA" sz="1400" b="0" dirty="0">
                          <a:effectLst/>
                          <a:latin typeface="Times New Roman" panose="02020603050405020304" pitchFamily="18" charset="0"/>
                          <a:cs typeface="Times New Roman" panose="02020603050405020304" pitchFamily="18" charset="0"/>
                        </a:rPr>
                        <a:t> – 2» </a:t>
                      </a:r>
                      <a:r>
                        <a:rPr lang="uk-UA" sz="1400" b="0" dirty="0" err="1">
                          <a:effectLst/>
                          <a:latin typeface="Times New Roman" panose="02020603050405020304" pitchFamily="18" charset="0"/>
                          <a:cs typeface="Times New Roman" panose="02020603050405020304" pitchFamily="18" charset="0"/>
                        </a:rPr>
                        <a:t>Варава</a:t>
                      </a:r>
                      <a:r>
                        <a:rPr lang="uk-UA" sz="1400" b="0" dirty="0">
                          <a:effectLst/>
                          <a:latin typeface="Times New Roman" panose="02020603050405020304" pitchFamily="18" charset="0"/>
                          <a:cs typeface="Times New Roman" panose="02020603050405020304" pitchFamily="18" charset="0"/>
                        </a:rPr>
                        <a:t> А.І.</a:t>
                      </a:r>
                      <a:endParaRPr lang="uk-UA"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2" marR="61932" marT="0" marB="0"/>
                </a:tc>
                <a:tc>
                  <a:txBody>
                    <a:bodyPr/>
                    <a:lstStyle/>
                    <a:p>
                      <a:pPr algn="ctr"/>
                      <a:r>
                        <a:rPr lang="uk-UA" sz="1200" b="0" dirty="0">
                          <a:effectLst/>
                        </a:rPr>
                        <a:t>50 , 0000</a:t>
                      </a:r>
                      <a:endParaRPr lang="uk-UA" sz="1800" b="0" dirty="0">
                        <a:effectLst/>
                        <a:latin typeface="Times New Roman" panose="02020603050405020304" pitchFamily="18" charset="0"/>
                        <a:ea typeface="Times New Roman" panose="02020603050405020304" pitchFamily="18" charset="0"/>
                      </a:endParaRPr>
                    </a:p>
                  </a:txBody>
                  <a:tcPr marL="61932" marR="61932" marT="0" marB="0"/>
                </a:tc>
                <a:tc>
                  <a:txBody>
                    <a:bodyPr/>
                    <a:lstStyle/>
                    <a:p>
                      <a:pPr algn="ctr">
                        <a:spcAft>
                          <a:spcPts val="0"/>
                        </a:spcAft>
                      </a:pPr>
                      <a:r>
                        <a:rPr lang="uk-UA" sz="1100">
                          <a:effectLst/>
                        </a:rPr>
                        <a:t>у власному обробітку</a:t>
                      </a:r>
                      <a:endParaRPr lang="uk-UA" sz="1100">
                        <a:effectLst/>
                        <a:latin typeface="Times New Roman" panose="02020603050405020304" pitchFamily="18" charset="0"/>
                        <a:ea typeface="Times New Roman" panose="02020603050405020304" pitchFamily="18" charset="0"/>
                      </a:endParaRPr>
                    </a:p>
                  </a:txBody>
                  <a:tcPr marL="61932" marR="61932" marT="0" marB="0"/>
                </a:tc>
                <a:extLst>
                  <a:ext uri="{0D108BD9-81ED-4DB2-BD59-A6C34878D82A}">
                    <a16:rowId xmlns:a16="http://schemas.microsoft.com/office/drawing/2014/main" val="2579490549"/>
                  </a:ext>
                </a:extLst>
              </a:tr>
              <a:tr h="185772">
                <a:tc vMerge="1">
                  <a:txBody>
                    <a:bodyPr/>
                    <a:lstStyle/>
                    <a:p>
                      <a:endParaRPr lang="uk-UA"/>
                    </a:p>
                  </a:txBody>
                  <a:tcPr/>
                </a:tc>
                <a:tc vMerge="1">
                  <a:txBody>
                    <a:bodyPr/>
                    <a:lstStyle/>
                    <a:p>
                      <a:endParaRPr lang="uk-UA"/>
                    </a:p>
                  </a:txBody>
                  <a:tcPr/>
                </a:tc>
                <a:tc gridSpan="3">
                  <a:txBody>
                    <a:bodyPr/>
                    <a:lstStyle/>
                    <a:p>
                      <a:pPr algn="ctr">
                        <a:spcAft>
                          <a:spcPts val="0"/>
                        </a:spcAft>
                      </a:pPr>
                      <a:r>
                        <a:rPr lang="uk-UA" sz="1100" b="0" dirty="0">
                          <a:effectLst/>
                        </a:rPr>
                        <a:t> </a:t>
                      </a:r>
                      <a:endParaRPr lang="uk-UA" sz="1100" b="0" dirty="0">
                        <a:effectLst/>
                        <a:latin typeface="Times New Roman" panose="02020603050405020304" pitchFamily="18" charset="0"/>
                        <a:ea typeface="Times New Roman" panose="02020603050405020304" pitchFamily="18" charset="0"/>
                      </a:endParaRPr>
                    </a:p>
                  </a:txBody>
                  <a:tcPr marL="61932" marR="61932" marT="0" marB="0"/>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972941459"/>
                  </a:ext>
                </a:extLst>
              </a:tr>
            </a:tbl>
          </a:graphicData>
        </a:graphic>
      </p:graphicFrame>
      <p:sp>
        <p:nvSpPr>
          <p:cNvPr id="8" name="Rectangle 1">
            <a:extLst>
              <a:ext uri="{FF2B5EF4-FFF2-40B4-BE49-F238E27FC236}">
                <a16:creationId xmlns:a16="http://schemas.microsoft.com/office/drawing/2014/main" id="{B58A69C6-3611-4EA3-AE39-6CFEBCD2A471}"/>
              </a:ext>
            </a:extLst>
          </p:cNvPr>
          <p:cNvSpPr>
            <a:spLocks noChangeArrowheads="1"/>
          </p:cNvSpPr>
          <p:nvPr/>
        </p:nvSpPr>
        <p:spPr bwMode="auto">
          <a:xfrm>
            <a:off x="145024" y="0"/>
            <a:ext cx="1156093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Інвентаризація  земель  по  </a:t>
            </a:r>
            <a:r>
              <a:rPr kumimoji="0" lang="uk-UA" altLang="uk-UA" sz="1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старостинських</a:t>
            </a:r>
            <a:r>
              <a:rPr kumimoji="0" lang="uk-UA" altLang="uk-UA" sz="1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округах та селу  </a:t>
            </a:r>
            <a:r>
              <a:rPr kumimoji="0" lang="uk-UA" altLang="uk-UA" sz="1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Ташань</a:t>
            </a:r>
            <a:r>
              <a:rPr kumimoji="0" lang="uk-UA" altLang="uk-UA" sz="1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uk-UA" altLang="uk-UA" sz="1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Положаї</a:t>
            </a:r>
            <a:r>
              <a:rPr kumimoji="0" lang="uk-UA" altLang="uk-UA" sz="1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altLang="uk-UA"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по  </a:t>
            </a:r>
            <a:r>
              <a:rPr kumimoji="0" lang="uk-UA" altLang="uk-UA" sz="1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Ташанській</a:t>
            </a:r>
            <a:r>
              <a:rPr kumimoji="0" lang="uk-UA" altLang="uk-UA" sz="1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сільській  раді   станом  на  01. 01. 2023 року</a:t>
            </a:r>
            <a:endParaRPr kumimoji="0" lang="uk-UA" altLang="uk-UA"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79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Заголовок 3">
            <a:extLst>
              <a:ext uri="{FF2B5EF4-FFF2-40B4-BE49-F238E27FC236}">
                <a16:creationId xmlns:a16="http://schemas.microsoft.com/office/drawing/2014/main" id="{2EDFE8DC-ADAF-4977-8E36-22B1C3F864A0}"/>
              </a:ext>
            </a:extLst>
          </p:cNvPr>
          <p:cNvSpPr>
            <a:spLocks noGrp="1"/>
          </p:cNvSpPr>
          <p:nvPr>
            <p:ph type="title"/>
          </p:nvPr>
        </p:nvSpPr>
        <p:spPr/>
        <p:txBody>
          <a:bodyPr/>
          <a:lstStyle/>
          <a:p>
            <a:endParaRPr lang="uk-UA"/>
          </a:p>
        </p:txBody>
      </p:sp>
      <p:graphicFrame>
        <p:nvGraphicFramePr>
          <p:cNvPr id="9" name="Объект 8">
            <a:extLst>
              <a:ext uri="{FF2B5EF4-FFF2-40B4-BE49-F238E27FC236}">
                <a16:creationId xmlns:a16="http://schemas.microsoft.com/office/drawing/2014/main" id="{F14C9845-B54C-45EF-9BA6-0B30DE35D0B7}"/>
              </a:ext>
            </a:extLst>
          </p:cNvPr>
          <p:cNvGraphicFramePr>
            <a:graphicFrameLocks noGrp="1"/>
          </p:cNvGraphicFramePr>
          <p:nvPr>
            <p:ph idx="1"/>
            <p:extLst>
              <p:ext uri="{D42A27DB-BD31-4B8C-83A1-F6EECF244321}">
                <p14:modId xmlns:p14="http://schemas.microsoft.com/office/powerpoint/2010/main" val="3399249996"/>
              </p:ext>
            </p:extLst>
          </p:nvPr>
        </p:nvGraphicFramePr>
        <p:xfrm>
          <a:off x="544944" y="365124"/>
          <a:ext cx="11260774" cy="5948577"/>
        </p:xfrm>
        <a:graphic>
          <a:graphicData uri="http://schemas.openxmlformats.org/drawingml/2006/table">
            <a:tbl>
              <a:tblPr firstRow="1" firstCol="1" lastRow="1" lastCol="1" bandRow="1" bandCol="1">
                <a:tableStyleId>{5C22544A-7EE6-4342-B048-85BDC9FD1C3A}</a:tableStyleId>
              </a:tblPr>
              <a:tblGrid>
                <a:gridCol w="2003160">
                  <a:extLst>
                    <a:ext uri="{9D8B030D-6E8A-4147-A177-3AD203B41FA5}">
                      <a16:colId xmlns:a16="http://schemas.microsoft.com/office/drawing/2014/main" val="673570296"/>
                    </a:ext>
                  </a:extLst>
                </a:gridCol>
                <a:gridCol w="2489962">
                  <a:extLst>
                    <a:ext uri="{9D8B030D-6E8A-4147-A177-3AD203B41FA5}">
                      <a16:colId xmlns:a16="http://schemas.microsoft.com/office/drawing/2014/main" val="3738056872"/>
                    </a:ext>
                  </a:extLst>
                </a:gridCol>
                <a:gridCol w="2157644">
                  <a:extLst>
                    <a:ext uri="{9D8B030D-6E8A-4147-A177-3AD203B41FA5}">
                      <a16:colId xmlns:a16="http://schemas.microsoft.com/office/drawing/2014/main" val="1057926707"/>
                    </a:ext>
                  </a:extLst>
                </a:gridCol>
                <a:gridCol w="2305004">
                  <a:extLst>
                    <a:ext uri="{9D8B030D-6E8A-4147-A177-3AD203B41FA5}">
                      <a16:colId xmlns:a16="http://schemas.microsoft.com/office/drawing/2014/main" val="808357389"/>
                    </a:ext>
                  </a:extLst>
                </a:gridCol>
                <a:gridCol w="2305004">
                  <a:extLst>
                    <a:ext uri="{9D8B030D-6E8A-4147-A177-3AD203B41FA5}">
                      <a16:colId xmlns:a16="http://schemas.microsoft.com/office/drawing/2014/main" val="3208797866"/>
                    </a:ext>
                  </a:extLst>
                </a:gridCol>
              </a:tblGrid>
              <a:tr h="967625">
                <a:tc rowSpan="7">
                  <a:txBody>
                    <a:bodyPr/>
                    <a:lstStyle/>
                    <a:p>
                      <a:pPr algn="l">
                        <a:spcAft>
                          <a:spcPts val="0"/>
                        </a:spcAft>
                      </a:pPr>
                      <a:r>
                        <a:rPr lang="uk-UA" sz="1200">
                          <a:effectLst/>
                        </a:rPr>
                        <a:t>2.</a:t>
                      </a:r>
                      <a:endParaRPr lang="uk-UA" sz="1200">
                        <a:effectLst/>
                        <a:latin typeface="Times New Roman" panose="02020603050405020304" pitchFamily="18" charset="0"/>
                        <a:ea typeface="Times New Roman" panose="02020603050405020304" pitchFamily="18" charset="0"/>
                      </a:endParaRPr>
                    </a:p>
                  </a:txBody>
                  <a:tcPr marL="68580" marR="68580" marT="0" marB="0"/>
                </a:tc>
                <a:tc rowSpan="7">
                  <a:txBody>
                    <a:bodyPr/>
                    <a:lstStyle/>
                    <a:p>
                      <a:pPr algn="l">
                        <a:spcAft>
                          <a:spcPts val="0"/>
                        </a:spcAft>
                      </a:pPr>
                      <a:r>
                        <a:rPr lang="uk-UA" sz="1600" dirty="0" err="1">
                          <a:effectLst/>
                          <a:latin typeface="Times New Roman" panose="02020603050405020304" pitchFamily="18" charset="0"/>
                          <a:cs typeface="Times New Roman" panose="02020603050405020304" pitchFamily="18" charset="0"/>
                        </a:rPr>
                        <a:t>Горбанівський</a:t>
                      </a:r>
                      <a:r>
                        <a:rPr lang="uk-UA" sz="1600" dirty="0">
                          <a:effectLst/>
                          <a:latin typeface="Times New Roman" panose="02020603050405020304" pitchFamily="18" charset="0"/>
                          <a:cs typeface="Times New Roman" panose="02020603050405020304" pitchFamily="18" charset="0"/>
                        </a:rPr>
                        <a:t> </a:t>
                      </a:r>
                    </a:p>
                    <a:p>
                      <a:pPr algn="l">
                        <a:spcAft>
                          <a:spcPts val="0"/>
                        </a:spcAft>
                      </a:pPr>
                      <a:r>
                        <a:rPr lang="uk-UA" sz="1600" dirty="0" err="1">
                          <a:effectLst/>
                          <a:latin typeface="Times New Roman" panose="02020603050405020304" pitchFamily="18" charset="0"/>
                          <a:cs typeface="Times New Roman" panose="02020603050405020304" pitchFamily="18" charset="0"/>
                        </a:rPr>
                        <a:t>старостинський</a:t>
                      </a:r>
                      <a:r>
                        <a:rPr lang="uk-UA" sz="1600" dirty="0">
                          <a:effectLst/>
                          <a:latin typeface="Times New Roman" panose="02020603050405020304" pitchFamily="18" charset="0"/>
                          <a:cs typeface="Times New Roman" panose="02020603050405020304" pitchFamily="18" charset="0"/>
                        </a:rPr>
                        <a:t> </a:t>
                      </a:r>
                    </a:p>
                    <a:p>
                      <a:pPr algn="l">
                        <a:spcAft>
                          <a:spcPts val="0"/>
                        </a:spcAft>
                      </a:pPr>
                      <a:r>
                        <a:rPr lang="uk-UA" sz="1600" dirty="0">
                          <a:effectLst/>
                          <a:latin typeface="Times New Roman" panose="02020603050405020304" pitchFamily="18" charset="0"/>
                          <a:cs typeface="Times New Roman" panose="02020603050405020304" pitchFamily="18" charset="0"/>
                        </a:rPr>
                        <a:t>округ (села </a:t>
                      </a:r>
                      <a:r>
                        <a:rPr lang="uk-UA" sz="1600" dirty="0" err="1">
                          <a:effectLst/>
                          <a:latin typeface="Times New Roman" panose="02020603050405020304" pitchFamily="18" charset="0"/>
                          <a:cs typeface="Times New Roman" panose="02020603050405020304" pitchFamily="18" charset="0"/>
                        </a:rPr>
                        <a:t>Горбані</a:t>
                      </a:r>
                      <a:r>
                        <a:rPr lang="uk-UA" sz="1600" dirty="0">
                          <a:effectLst/>
                          <a:latin typeface="Times New Roman" panose="02020603050405020304" pitchFamily="18" charset="0"/>
                          <a:cs typeface="Times New Roman" panose="02020603050405020304" pitchFamily="18" charset="0"/>
                        </a:rPr>
                        <a:t> та </a:t>
                      </a:r>
                      <a:r>
                        <a:rPr lang="uk-UA" sz="1600" dirty="0" err="1">
                          <a:effectLst/>
                          <a:latin typeface="Times New Roman" panose="02020603050405020304" pitchFamily="18" charset="0"/>
                          <a:cs typeface="Times New Roman" panose="02020603050405020304" pitchFamily="18" charset="0"/>
                        </a:rPr>
                        <a:t>Чопилки</a:t>
                      </a:r>
                      <a:r>
                        <a:rPr lang="uk-UA" sz="1600" dirty="0">
                          <a:effectLst/>
                          <a:latin typeface="Times New Roman" panose="02020603050405020304" pitchFamily="18" charset="0"/>
                          <a:cs typeface="Times New Roman" panose="02020603050405020304" pitchFamily="18" charset="0"/>
                        </a:rPr>
                        <a:t> )</a:t>
                      </a:r>
                    </a:p>
                    <a:p>
                      <a:pPr algn="l">
                        <a:spcAft>
                          <a:spcPts val="0"/>
                        </a:spcAft>
                      </a:pPr>
                      <a:r>
                        <a:rPr lang="uk-UA" sz="1600" dirty="0">
                          <a:effectLst/>
                          <a:latin typeface="Times New Roman" panose="02020603050405020304" pitchFamily="18" charset="0"/>
                          <a:cs typeface="Times New Roman" panose="02020603050405020304" pitchFamily="18" charset="0"/>
                        </a:rPr>
                        <a:t> </a:t>
                      </a:r>
                    </a:p>
                    <a:p>
                      <a:pPr algn="l">
                        <a:spcAft>
                          <a:spcPts val="0"/>
                        </a:spcAft>
                      </a:pPr>
                      <a:r>
                        <a:rPr lang="uk-UA" sz="1600" dirty="0">
                          <a:effectLst/>
                          <a:latin typeface="Times New Roman" panose="02020603050405020304" pitchFamily="18" charset="0"/>
                          <a:cs typeface="Times New Roman" panose="02020603050405020304" pitchFamily="18" charset="0"/>
                        </a:rPr>
                        <a:t>Всього землі в обробітку -                     3934 , 5000  га             </a:t>
                      </a:r>
                    </a:p>
                    <a:p>
                      <a:pPr algn="l">
                        <a:spcAft>
                          <a:spcPts val="0"/>
                        </a:spcAft>
                      </a:pPr>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ПП «</a:t>
                      </a:r>
                      <a:r>
                        <a:rPr lang="uk-UA" sz="1400" dirty="0" err="1">
                          <a:effectLst/>
                          <a:latin typeface="Times New Roman" panose="02020603050405020304" pitchFamily="18" charset="0"/>
                          <a:cs typeface="Times New Roman" panose="02020603050405020304" pitchFamily="18" charset="0"/>
                        </a:rPr>
                        <a:t>Євросем</a:t>
                      </a: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3575 , 7977</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2387415"/>
                  </a:ext>
                </a:extLst>
              </a:tr>
              <a:tr h="838939">
                <a:tc vMerge="1">
                  <a:txBody>
                    <a:bodyPr/>
                    <a:lstStyle/>
                    <a:p>
                      <a:endParaRPr lang="uk-UA"/>
                    </a:p>
                  </a:txBody>
                  <a:tcPr/>
                </a:tc>
                <a:tc vMerge="1">
                  <a:txBody>
                    <a:bodyPr/>
                    <a:lstStyle/>
                    <a:p>
                      <a:endParaRPr lang="uk-UA"/>
                    </a:p>
                  </a:txBody>
                  <a:tcPr/>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 Альянс Агро Преміум »</a:t>
                      </a:r>
                    </a:p>
                    <a:p>
                      <a:pPr algn="ctr">
                        <a:spcAft>
                          <a:spcPts val="0"/>
                        </a:spcAft>
                      </a:pPr>
                      <a:r>
                        <a:rPr lang="uk-UA" sz="1400" dirty="0">
                          <a:effectLst/>
                          <a:latin typeface="Times New Roman" panose="02020603050405020304" pitchFamily="18" charset="0"/>
                          <a:cs typeface="Times New Roman" panose="02020603050405020304" pitchFamily="18" charset="0"/>
                        </a:rPr>
                        <a:t>( суборенда ПП « </a:t>
                      </a:r>
                      <a:r>
                        <a:rPr lang="uk-UA" sz="1400" dirty="0" err="1">
                          <a:effectLst/>
                          <a:latin typeface="Times New Roman" panose="02020603050405020304" pitchFamily="18" charset="0"/>
                          <a:cs typeface="Times New Roman" panose="02020603050405020304" pitchFamily="18" charset="0"/>
                        </a:rPr>
                        <a:t>Євросем</a:t>
                      </a:r>
                      <a:r>
                        <a:rPr lang="uk-UA" sz="1400" dirty="0">
                          <a:effectLst/>
                          <a:latin typeface="Times New Roman" panose="02020603050405020304" pitchFamily="18" charset="0"/>
                          <a:cs typeface="Times New Roman" panose="02020603050405020304" pitchFamily="18" charset="0"/>
                        </a:rPr>
                        <a:t> »)</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  161 , 1096</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обробляє                                                           ПП « </a:t>
                      </a:r>
                      <a:r>
                        <a:rPr lang="uk-UA" sz="1400" dirty="0" err="1">
                          <a:effectLst/>
                          <a:latin typeface="Times New Roman" panose="02020603050405020304" pitchFamily="18" charset="0"/>
                          <a:cs typeface="Times New Roman" panose="02020603050405020304" pitchFamily="18" charset="0"/>
                        </a:rPr>
                        <a:t>Євросем</a:t>
                      </a: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7380443"/>
                  </a:ext>
                </a:extLst>
              </a:tr>
              <a:tr h="754511">
                <a:tc vMerge="1">
                  <a:txBody>
                    <a:bodyPr/>
                    <a:lstStyle/>
                    <a:p>
                      <a:endParaRPr lang="uk-UA"/>
                    </a:p>
                  </a:txBody>
                  <a:tcPr/>
                </a:tc>
                <a:tc vMerge="1">
                  <a:txBody>
                    <a:bodyPr/>
                    <a:lstStyle/>
                    <a:p>
                      <a:endParaRPr lang="uk-UA"/>
                    </a:p>
                  </a:txBody>
                  <a:tcPr/>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 ФГ</a:t>
                      </a:r>
                    </a:p>
                    <a:p>
                      <a:pPr algn="ctr">
                        <a:spcAft>
                          <a:spcPts val="0"/>
                        </a:spcAft>
                      </a:pPr>
                      <a:r>
                        <a:rPr lang="uk-UA" sz="1400" dirty="0">
                          <a:effectLst/>
                          <a:latin typeface="Times New Roman" panose="02020603050405020304" pitchFamily="18" charset="0"/>
                          <a:cs typeface="Times New Roman" panose="02020603050405020304" pitchFamily="18" charset="0"/>
                        </a:rPr>
                        <a:t>« Калита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95 , 0464</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4114963"/>
                  </a:ext>
                </a:extLst>
              </a:tr>
              <a:tr h="1041945">
                <a:tc vMerge="1">
                  <a:txBody>
                    <a:bodyPr/>
                    <a:lstStyle/>
                    <a:p>
                      <a:endParaRPr lang="uk-UA"/>
                    </a:p>
                  </a:txBody>
                  <a:tcPr/>
                </a:tc>
                <a:tc vMerge="1">
                  <a:txBody>
                    <a:bodyPr/>
                    <a:lstStyle/>
                    <a:p>
                      <a:endParaRPr lang="uk-UA"/>
                    </a:p>
                  </a:txBody>
                  <a:tcPr/>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Після ліквідації                                         СВК  «</a:t>
                      </a:r>
                      <a:r>
                        <a:rPr lang="uk-UA" sz="1400" dirty="0" err="1">
                          <a:effectLst/>
                          <a:latin typeface="Times New Roman" panose="02020603050405020304" pitchFamily="18" charset="0"/>
                          <a:cs typeface="Times New Roman" panose="02020603050405020304" pitchFamily="18" charset="0"/>
                        </a:rPr>
                        <a:t>Горбані</a:t>
                      </a:r>
                      <a:r>
                        <a:rPr lang="uk-UA" sz="1400" dirty="0">
                          <a:effectLst/>
                          <a:latin typeface="Times New Roman" panose="02020603050405020304" pitchFamily="18" charset="0"/>
                          <a:cs typeface="Times New Roman" panose="02020603050405020304" pitchFamily="18" charset="0"/>
                        </a:rPr>
                        <a:t> »</a:t>
                      </a:r>
                    </a:p>
                    <a:p>
                      <a:pPr algn="ctr">
                        <a:spcAft>
                          <a:spcPts val="0"/>
                        </a:spcAft>
                      </a:pPr>
                      <a:r>
                        <a:rPr lang="uk-UA" sz="1400" dirty="0">
                          <a:effectLst/>
                          <a:latin typeface="Times New Roman" panose="02020603050405020304" pitchFamily="18" charset="0"/>
                          <a:cs typeface="Times New Roman" panose="02020603050405020304" pitchFamily="18" charset="0"/>
                        </a:rPr>
                        <a:t>одноосібно     Ю. </a:t>
                      </a:r>
                      <a:r>
                        <a:rPr lang="uk-UA" sz="1400" dirty="0" err="1">
                          <a:effectLst/>
                          <a:latin typeface="Times New Roman" panose="02020603050405020304" pitchFamily="18" charset="0"/>
                          <a:cs typeface="Times New Roman" panose="02020603050405020304" pitchFamily="18" charset="0"/>
                        </a:rPr>
                        <a:t>Возруд</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19 ,  8562</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15162750"/>
                  </a:ext>
                </a:extLst>
              </a:tr>
              <a:tr h="574864">
                <a:tc vMerge="1">
                  <a:txBody>
                    <a:bodyPr/>
                    <a:lstStyle/>
                    <a:p>
                      <a:endParaRPr lang="uk-UA"/>
                    </a:p>
                  </a:txBody>
                  <a:tcPr/>
                </a:tc>
                <a:tc vMerge="1">
                  <a:txBody>
                    <a:bodyPr/>
                    <a:lstStyle/>
                    <a:p>
                      <a:endParaRPr lang="uk-UA"/>
                    </a:p>
                  </a:txBody>
                  <a:tcPr/>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Сінокоси одноосібно</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7, 4676</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8413817"/>
                  </a:ext>
                </a:extLst>
              </a:tr>
              <a:tr h="1027982">
                <a:tc vMerge="1">
                  <a:txBody>
                    <a:bodyPr/>
                    <a:lstStyle/>
                    <a:p>
                      <a:endParaRPr lang="uk-UA"/>
                    </a:p>
                  </a:txBody>
                  <a:tcPr/>
                </a:tc>
                <a:tc vMerge="1">
                  <a:txBody>
                    <a:bodyPr/>
                    <a:lstStyle/>
                    <a:p>
                      <a:endParaRPr lang="uk-UA"/>
                    </a:p>
                  </a:txBody>
                  <a:tcPr/>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одноосібники</a:t>
                      </a:r>
                    </a:p>
                    <a:p>
                      <a:pPr algn="ctr">
                        <a:spcAft>
                          <a:spcPts val="0"/>
                        </a:spcAft>
                      </a:pPr>
                      <a:r>
                        <a:rPr lang="uk-UA" sz="1400" dirty="0">
                          <a:effectLst/>
                          <a:latin typeface="Times New Roman" panose="02020603050405020304" pitchFamily="18" charset="0"/>
                          <a:cs typeface="Times New Roman" panose="02020603050405020304" pitchFamily="18" charset="0"/>
                        </a:rPr>
                        <a:t>( 17 осіб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75 , 2225</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1489382"/>
                  </a:ext>
                </a:extLst>
              </a:tr>
              <a:tr h="728210">
                <a:tc vMerge="1">
                  <a:txBody>
                    <a:bodyPr/>
                    <a:lstStyle/>
                    <a:p>
                      <a:endParaRPr lang="uk-UA"/>
                    </a:p>
                  </a:txBody>
                  <a:tcPr/>
                </a:tc>
                <a:tc vMerge="1">
                  <a:txBody>
                    <a:bodyPr/>
                    <a:lstStyle/>
                    <a:p>
                      <a:endParaRPr lang="uk-UA"/>
                    </a:p>
                  </a:txBody>
                  <a:tcPr/>
                </a:tc>
                <a:tc gridSpan="3">
                  <a:txBody>
                    <a:bodyPr/>
                    <a:lstStyle/>
                    <a:p>
                      <a:pPr algn="ctr">
                        <a:spcAft>
                          <a:spcPts val="0"/>
                        </a:spcAft>
                      </a:pPr>
                      <a:r>
                        <a:rPr lang="uk-UA" sz="1200" dirty="0">
                          <a:effectLst/>
                        </a:rPr>
                        <a:t> </a:t>
                      </a:r>
                    </a:p>
                    <a:p>
                      <a:pPr algn="ctr">
                        <a:spcAft>
                          <a:spcPts val="0"/>
                        </a:spcAft>
                      </a:pPr>
                      <a:r>
                        <a:rPr lang="uk-UA" sz="1200" dirty="0">
                          <a:effectLst/>
                        </a:rPr>
                        <a:t> </a:t>
                      </a:r>
                      <a:endParaRPr lang="uk-UA"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2089940871"/>
                  </a:ext>
                </a:extLst>
              </a:tr>
            </a:tbl>
          </a:graphicData>
        </a:graphic>
      </p:graphicFrame>
    </p:spTree>
    <p:extLst>
      <p:ext uri="{BB962C8B-B14F-4D97-AF65-F5344CB8AC3E}">
        <p14:creationId xmlns:p14="http://schemas.microsoft.com/office/powerpoint/2010/main" val="161242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Заголовок 3">
            <a:extLst>
              <a:ext uri="{FF2B5EF4-FFF2-40B4-BE49-F238E27FC236}">
                <a16:creationId xmlns:a16="http://schemas.microsoft.com/office/drawing/2014/main" id="{4EED6D2D-C032-49F9-B7B6-19B2A50B2622}"/>
              </a:ext>
            </a:extLst>
          </p:cNvPr>
          <p:cNvSpPr>
            <a:spLocks noGrp="1"/>
          </p:cNvSpPr>
          <p:nvPr>
            <p:ph type="title"/>
          </p:nvPr>
        </p:nvSpPr>
        <p:spPr/>
        <p:txBody>
          <a:bodyPr/>
          <a:lstStyle/>
          <a:p>
            <a:endParaRPr lang="uk-UA"/>
          </a:p>
        </p:txBody>
      </p:sp>
      <p:graphicFrame>
        <p:nvGraphicFramePr>
          <p:cNvPr id="7" name="Объект 6">
            <a:extLst>
              <a:ext uri="{FF2B5EF4-FFF2-40B4-BE49-F238E27FC236}">
                <a16:creationId xmlns:a16="http://schemas.microsoft.com/office/drawing/2014/main" id="{821A2ABB-E357-4375-B735-1E9E7F3A5C40}"/>
              </a:ext>
            </a:extLst>
          </p:cNvPr>
          <p:cNvGraphicFramePr>
            <a:graphicFrameLocks noGrp="1"/>
          </p:cNvGraphicFramePr>
          <p:nvPr>
            <p:ph idx="1"/>
            <p:extLst>
              <p:ext uri="{D42A27DB-BD31-4B8C-83A1-F6EECF244321}">
                <p14:modId xmlns:p14="http://schemas.microsoft.com/office/powerpoint/2010/main" val="989200856"/>
              </p:ext>
            </p:extLst>
          </p:nvPr>
        </p:nvGraphicFramePr>
        <p:xfrm>
          <a:off x="390618" y="266331"/>
          <a:ext cx="11283518" cy="6226544"/>
        </p:xfrm>
        <a:graphic>
          <a:graphicData uri="http://schemas.openxmlformats.org/drawingml/2006/table">
            <a:tbl>
              <a:tblPr firstRow="1" firstCol="1" lastRow="1" lastCol="1" bandRow="1" bandCol="1">
                <a:tableStyleId>{5C22544A-7EE6-4342-B048-85BDC9FD1C3A}</a:tableStyleId>
              </a:tblPr>
              <a:tblGrid>
                <a:gridCol w="1966941">
                  <a:extLst>
                    <a:ext uri="{9D8B030D-6E8A-4147-A177-3AD203B41FA5}">
                      <a16:colId xmlns:a16="http://schemas.microsoft.com/office/drawing/2014/main" val="3971449665"/>
                    </a:ext>
                  </a:extLst>
                </a:gridCol>
                <a:gridCol w="2505821">
                  <a:extLst>
                    <a:ext uri="{9D8B030D-6E8A-4147-A177-3AD203B41FA5}">
                      <a16:colId xmlns:a16="http://schemas.microsoft.com/office/drawing/2014/main" val="2247920632"/>
                    </a:ext>
                  </a:extLst>
                </a:gridCol>
                <a:gridCol w="2171386">
                  <a:extLst>
                    <a:ext uri="{9D8B030D-6E8A-4147-A177-3AD203B41FA5}">
                      <a16:colId xmlns:a16="http://schemas.microsoft.com/office/drawing/2014/main" val="1038342371"/>
                    </a:ext>
                  </a:extLst>
                </a:gridCol>
                <a:gridCol w="2319685">
                  <a:extLst>
                    <a:ext uri="{9D8B030D-6E8A-4147-A177-3AD203B41FA5}">
                      <a16:colId xmlns:a16="http://schemas.microsoft.com/office/drawing/2014/main" val="527289307"/>
                    </a:ext>
                  </a:extLst>
                </a:gridCol>
                <a:gridCol w="2319685">
                  <a:extLst>
                    <a:ext uri="{9D8B030D-6E8A-4147-A177-3AD203B41FA5}">
                      <a16:colId xmlns:a16="http://schemas.microsoft.com/office/drawing/2014/main" val="1924578540"/>
                    </a:ext>
                  </a:extLst>
                </a:gridCol>
              </a:tblGrid>
              <a:tr h="784482">
                <a:tc rowSpan="7">
                  <a:txBody>
                    <a:bodyPr/>
                    <a:lstStyle/>
                    <a:p>
                      <a:pPr algn="l">
                        <a:spcAft>
                          <a:spcPts val="0"/>
                        </a:spcAft>
                      </a:pPr>
                      <a:r>
                        <a:rPr lang="uk-UA" sz="1200" dirty="0">
                          <a:effectLst/>
                        </a:rPr>
                        <a:t>3.</a:t>
                      </a:r>
                      <a:endParaRPr lang="uk-UA" sz="1200" dirty="0">
                        <a:effectLst/>
                        <a:latin typeface="Times New Roman" panose="02020603050405020304" pitchFamily="18" charset="0"/>
                        <a:ea typeface="Times New Roman" panose="02020603050405020304" pitchFamily="18" charset="0"/>
                      </a:endParaRPr>
                    </a:p>
                  </a:txBody>
                  <a:tcPr marL="68580" marR="68580" marT="0" marB="0"/>
                </a:tc>
                <a:tc rowSpan="7">
                  <a:txBody>
                    <a:bodyPr/>
                    <a:lstStyle/>
                    <a:p>
                      <a:pPr algn="l">
                        <a:spcAft>
                          <a:spcPts val="0"/>
                        </a:spcAft>
                      </a:pPr>
                      <a:r>
                        <a:rPr lang="uk-UA" sz="1400" dirty="0" err="1">
                          <a:effectLst/>
                          <a:latin typeface="Times New Roman" panose="02020603050405020304" pitchFamily="18" charset="0"/>
                          <a:cs typeface="Times New Roman" panose="02020603050405020304" pitchFamily="18" charset="0"/>
                        </a:rPr>
                        <a:t>Денисівський</a:t>
                      </a: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err="1">
                          <a:effectLst/>
                          <a:latin typeface="Times New Roman" panose="02020603050405020304" pitchFamily="18" charset="0"/>
                          <a:cs typeface="Times New Roman" panose="02020603050405020304" pitchFamily="18" charset="0"/>
                        </a:rPr>
                        <a:t>старостинський</a:t>
                      </a: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a:effectLst/>
                          <a:latin typeface="Times New Roman" panose="02020603050405020304" pitchFamily="18" charset="0"/>
                          <a:cs typeface="Times New Roman" panose="02020603050405020304" pitchFamily="18" charset="0"/>
                        </a:rPr>
                        <a:t>округ ( с. Дениси )</a:t>
                      </a:r>
                    </a:p>
                    <a:p>
                      <a:pPr algn="l">
                        <a:spcAft>
                          <a:spcPts val="0"/>
                        </a:spcAft>
                      </a:pP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a:effectLst/>
                          <a:latin typeface="Times New Roman" panose="02020603050405020304" pitchFamily="18" charset="0"/>
                          <a:cs typeface="Times New Roman" panose="02020603050405020304" pitchFamily="18" charset="0"/>
                        </a:rPr>
                        <a:t>Всього землі  в обробітку -                         2361 , 7374 га               </a:t>
                      </a:r>
                    </a:p>
                    <a:p>
                      <a:pPr algn="l">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ТОВ  « Маіс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1925 ,  2084</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7292556"/>
                  </a:ext>
                </a:extLst>
              </a:tr>
              <a:tr h="717240">
                <a:tc vMerge="1">
                  <a:txBody>
                    <a:bodyPr/>
                    <a:lstStyle/>
                    <a:p>
                      <a:endParaRPr lang="uk-UA"/>
                    </a:p>
                  </a:txBody>
                  <a:tcPr/>
                </a:tc>
                <a:tc vMerge="1">
                  <a:txBody>
                    <a:bodyPr/>
                    <a:lstStyle/>
                    <a:p>
                      <a:endParaRPr lang="uk-UA"/>
                    </a:p>
                  </a:txBody>
                  <a:tcPr/>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ПП   « Соснова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33 , 5065</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2737660"/>
                  </a:ext>
                </a:extLst>
              </a:tr>
              <a:tr h="963791">
                <a:tc vMerge="1">
                  <a:txBody>
                    <a:bodyPr/>
                    <a:lstStyle/>
                    <a:p>
                      <a:endParaRPr lang="uk-UA"/>
                    </a:p>
                  </a:txBody>
                  <a:tcPr/>
                </a:tc>
                <a:tc vMerge="1">
                  <a:txBody>
                    <a:bodyPr/>
                    <a:lstStyle/>
                    <a:p>
                      <a:endParaRPr lang="uk-UA"/>
                    </a:p>
                  </a:txBody>
                  <a:tcPr/>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СП ТОВ</a:t>
                      </a:r>
                    </a:p>
                    <a:p>
                      <a:pPr algn="ctr">
                        <a:spcAft>
                          <a:spcPts val="0"/>
                        </a:spcAft>
                      </a:pPr>
                      <a:r>
                        <a:rPr lang="uk-UA" sz="1400" dirty="0">
                          <a:effectLst/>
                          <a:latin typeface="Times New Roman" panose="02020603050405020304" pitchFamily="18" charset="0"/>
                          <a:cs typeface="Times New Roman" panose="02020603050405020304" pitchFamily="18" charset="0"/>
                        </a:rPr>
                        <a:t> « Нива   Переяславщини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82 ,  0851</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7026848"/>
                  </a:ext>
                </a:extLst>
              </a:tr>
              <a:tr h="986206">
                <a:tc vMerge="1">
                  <a:txBody>
                    <a:bodyPr/>
                    <a:lstStyle/>
                    <a:p>
                      <a:endParaRPr lang="uk-UA"/>
                    </a:p>
                  </a:txBody>
                  <a:tcPr/>
                </a:tc>
                <a:tc vMerge="1">
                  <a:txBody>
                    <a:bodyPr/>
                    <a:lstStyle/>
                    <a:p>
                      <a:endParaRPr lang="uk-UA"/>
                    </a:p>
                  </a:txBody>
                  <a:tcPr/>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одноосібники</a:t>
                      </a:r>
                    </a:p>
                    <a:p>
                      <a:pPr algn="ctr">
                        <a:spcAft>
                          <a:spcPts val="0"/>
                        </a:spcAft>
                      </a:pPr>
                      <a:r>
                        <a:rPr lang="uk-UA" sz="1400">
                          <a:effectLst/>
                          <a:latin typeface="Times New Roman" panose="02020603050405020304" pitchFamily="18" charset="0"/>
                          <a:cs typeface="Times New Roman" panose="02020603050405020304" pitchFamily="18" charset="0"/>
                        </a:rPr>
                        <a:t>(  15 осіб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66 , 4374</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430216"/>
                  </a:ext>
                </a:extLst>
              </a:tr>
              <a:tr h="860689">
                <a:tc vMerge="1">
                  <a:txBody>
                    <a:bodyPr/>
                    <a:lstStyle/>
                    <a:p>
                      <a:endParaRPr lang="uk-UA"/>
                    </a:p>
                  </a:txBody>
                  <a:tcPr/>
                </a:tc>
                <a:tc vMerge="1">
                  <a:txBody>
                    <a:bodyPr/>
                    <a:lstStyle/>
                    <a:p>
                      <a:endParaRPr lang="uk-UA"/>
                    </a:p>
                  </a:txBody>
                  <a:tcPr/>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ТОВ    СП    « Саланг  Агро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217 ,  9000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9702763"/>
                  </a:ext>
                </a:extLst>
              </a:tr>
              <a:tr h="860689">
                <a:tc vMerge="1">
                  <a:txBody>
                    <a:bodyPr/>
                    <a:lstStyle/>
                    <a:p>
                      <a:endParaRPr lang="uk-UA"/>
                    </a:p>
                  </a:txBody>
                  <a:tcPr/>
                </a:tc>
                <a:tc vMerge="1">
                  <a:txBody>
                    <a:bodyPr/>
                    <a:lstStyle/>
                    <a:p>
                      <a:endParaRPr lang="uk-UA"/>
                    </a:p>
                  </a:txBody>
                  <a:tcPr/>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СФГ   « Обрій »</a:t>
                      </a:r>
                    </a:p>
                    <a:p>
                      <a:pPr algn="ctr">
                        <a:spcAft>
                          <a:spcPts val="0"/>
                        </a:spcAft>
                      </a:pPr>
                      <a:r>
                        <a:rPr lang="uk-UA" sz="1400">
                          <a:effectLst/>
                          <a:latin typeface="Times New Roman" panose="02020603050405020304" pitchFamily="18" charset="0"/>
                          <a:cs typeface="Times New Roman" panose="02020603050405020304" pitchFamily="18" charset="0"/>
                        </a:rPr>
                        <a:t>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31 ,  6000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0602989"/>
                  </a:ext>
                </a:extLst>
              </a:tr>
              <a:tr h="1053447">
                <a:tc vMerge="1">
                  <a:txBody>
                    <a:bodyPr/>
                    <a:lstStyle/>
                    <a:p>
                      <a:endParaRPr lang="uk-UA"/>
                    </a:p>
                  </a:txBody>
                  <a:tcPr/>
                </a:tc>
                <a:tc vMerge="1">
                  <a:txBody>
                    <a:bodyPr/>
                    <a:lstStyle/>
                    <a:p>
                      <a:endParaRPr lang="uk-UA"/>
                    </a:p>
                  </a:txBody>
                  <a:tcPr/>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Садове товариство</a:t>
                      </a:r>
                    </a:p>
                    <a:p>
                      <a:pPr algn="ctr">
                        <a:spcAft>
                          <a:spcPts val="0"/>
                        </a:spcAft>
                      </a:pPr>
                      <a:r>
                        <a:rPr lang="uk-UA" sz="1400">
                          <a:effectLst/>
                          <a:latin typeface="Times New Roman" panose="02020603050405020304" pitchFamily="18" charset="0"/>
                          <a:cs typeface="Times New Roman" panose="02020603050405020304" pitchFamily="18" charset="0"/>
                        </a:rPr>
                        <a:t>« Дениси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5 , 0000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Не обробляється</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5458449"/>
                  </a:ext>
                </a:extLst>
              </a:tr>
            </a:tbl>
          </a:graphicData>
        </a:graphic>
      </p:graphicFrame>
    </p:spTree>
    <p:extLst>
      <p:ext uri="{BB962C8B-B14F-4D97-AF65-F5344CB8AC3E}">
        <p14:creationId xmlns:p14="http://schemas.microsoft.com/office/powerpoint/2010/main" val="333736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Заголовок 3">
            <a:extLst>
              <a:ext uri="{FF2B5EF4-FFF2-40B4-BE49-F238E27FC236}">
                <a16:creationId xmlns:a16="http://schemas.microsoft.com/office/drawing/2014/main" id="{8A68D082-2C7C-4D49-9D4B-ECC6687552DD}"/>
              </a:ext>
            </a:extLst>
          </p:cNvPr>
          <p:cNvSpPr>
            <a:spLocks noGrp="1"/>
          </p:cNvSpPr>
          <p:nvPr>
            <p:ph type="title"/>
          </p:nvPr>
        </p:nvSpPr>
        <p:spPr/>
        <p:txBody>
          <a:bodyPr/>
          <a:lstStyle/>
          <a:p>
            <a:endParaRPr lang="uk-UA"/>
          </a:p>
        </p:txBody>
      </p:sp>
      <p:graphicFrame>
        <p:nvGraphicFramePr>
          <p:cNvPr id="7" name="Объект 6">
            <a:extLst>
              <a:ext uri="{FF2B5EF4-FFF2-40B4-BE49-F238E27FC236}">
                <a16:creationId xmlns:a16="http://schemas.microsoft.com/office/drawing/2014/main" id="{C82618EE-26B9-4AC0-95B0-E869E09C317B}"/>
              </a:ext>
            </a:extLst>
          </p:cNvPr>
          <p:cNvGraphicFramePr>
            <a:graphicFrameLocks noGrp="1"/>
          </p:cNvGraphicFramePr>
          <p:nvPr>
            <p:ph idx="1"/>
            <p:extLst>
              <p:ext uri="{D42A27DB-BD31-4B8C-83A1-F6EECF244321}">
                <p14:modId xmlns:p14="http://schemas.microsoft.com/office/powerpoint/2010/main" val="3347297428"/>
              </p:ext>
            </p:extLst>
          </p:nvPr>
        </p:nvGraphicFramePr>
        <p:xfrm>
          <a:off x="1180730" y="2947386"/>
          <a:ext cx="9800959" cy="2222966"/>
        </p:xfrm>
        <a:graphic>
          <a:graphicData uri="http://schemas.openxmlformats.org/drawingml/2006/table">
            <a:tbl>
              <a:tblPr firstRow="1" firstCol="1" lastRow="1" lastCol="1" bandRow="1" bandCol="1">
                <a:tableStyleId>{5C22544A-7EE6-4342-B048-85BDC9FD1C3A}</a:tableStyleId>
              </a:tblPr>
              <a:tblGrid>
                <a:gridCol w="2636103">
                  <a:extLst>
                    <a:ext uri="{9D8B030D-6E8A-4147-A177-3AD203B41FA5}">
                      <a16:colId xmlns:a16="http://schemas.microsoft.com/office/drawing/2014/main" val="251377080"/>
                    </a:ext>
                  </a:extLst>
                </a:gridCol>
                <a:gridCol w="2284280">
                  <a:extLst>
                    <a:ext uri="{9D8B030D-6E8A-4147-A177-3AD203B41FA5}">
                      <a16:colId xmlns:a16="http://schemas.microsoft.com/office/drawing/2014/main" val="4142085039"/>
                    </a:ext>
                  </a:extLst>
                </a:gridCol>
                <a:gridCol w="2440288">
                  <a:extLst>
                    <a:ext uri="{9D8B030D-6E8A-4147-A177-3AD203B41FA5}">
                      <a16:colId xmlns:a16="http://schemas.microsoft.com/office/drawing/2014/main" val="1131024263"/>
                    </a:ext>
                  </a:extLst>
                </a:gridCol>
                <a:gridCol w="2440288">
                  <a:extLst>
                    <a:ext uri="{9D8B030D-6E8A-4147-A177-3AD203B41FA5}">
                      <a16:colId xmlns:a16="http://schemas.microsoft.com/office/drawing/2014/main" val="4174643543"/>
                    </a:ext>
                  </a:extLst>
                </a:gridCol>
              </a:tblGrid>
              <a:tr h="332406">
                <a:tc rowSpan="6">
                  <a:txBody>
                    <a:bodyPr/>
                    <a:lstStyle/>
                    <a:p>
                      <a:pPr algn="l">
                        <a:spcAft>
                          <a:spcPts val="0"/>
                        </a:spcAft>
                      </a:pPr>
                      <a:r>
                        <a:rPr lang="uk-UA" sz="1200" dirty="0" err="1">
                          <a:effectLst/>
                        </a:rPr>
                        <a:t>Виповзьський</a:t>
                      </a:r>
                      <a:endParaRPr lang="uk-UA" sz="1200" dirty="0">
                        <a:effectLst/>
                      </a:endParaRPr>
                    </a:p>
                    <a:p>
                      <a:pPr algn="l">
                        <a:spcAft>
                          <a:spcPts val="0"/>
                        </a:spcAft>
                      </a:pPr>
                      <a:r>
                        <a:rPr lang="uk-UA" sz="1200" dirty="0" err="1">
                          <a:effectLst/>
                        </a:rPr>
                        <a:t>старостинський</a:t>
                      </a:r>
                      <a:r>
                        <a:rPr lang="uk-UA" sz="1200" dirty="0">
                          <a:effectLst/>
                        </a:rPr>
                        <a:t> </a:t>
                      </a:r>
                    </a:p>
                    <a:p>
                      <a:pPr algn="l">
                        <a:spcAft>
                          <a:spcPts val="0"/>
                        </a:spcAft>
                      </a:pPr>
                      <a:r>
                        <a:rPr lang="uk-UA" sz="1200" dirty="0">
                          <a:effectLst/>
                        </a:rPr>
                        <a:t>округ ( с. Шевченкове )</a:t>
                      </a:r>
                    </a:p>
                    <a:p>
                      <a:pPr algn="l">
                        <a:spcAft>
                          <a:spcPts val="0"/>
                        </a:spcAft>
                      </a:pPr>
                      <a:r>
                        <a:rPr lang="uk-UA" sz="1200" dirty="0">
                          <a:effectLst/>
                        </a:rPr>
                        <a:t> </a:t>
                      </a:r>
                    </a:p>
                    <a:p>
                      <a:pPr algn="l">
                        <a:spcAft>
                          <a:spcPts val="0"/>
                        </a:spcAft>
                      </a:pPr>
                      <a:r>
                        <a:rPr lang="uk-UA" sz="1200" dirty="0">
                          <a:effectLst/>
                        </a:rPr>
                        <a:t> </a:t>
                      </a:r>
                    </a:p>
                    <a:p>
                      <a:pPr algn="l">
                        <a:spcAft>
                          <a:spcPts val="0"/>
                        </a:spcAft>
                      </a:pPr>
                      <a:r>
                        <a:rPr lang="uk-UA" sz="1200" dirty="0">
                          <a:effectLst/>
                        </a:rPr>
                        <a:t>Всього землі в    обробітку -                               976 , 8900 га               </a:t>
                      </a:r>
                    </a:p>
                    <a:p>
                      <a:pPr algn="l">
                        <a:spcAft>
                          <a:spcPts val="0"/>
                        </a:spcAft>
                      </a:pPr>
                      <a:r>
                        <a:rPr lang="uk-UA" sz="1200" dirty="0">
                          <a:effectLst/>
                        </a:rPr>
                        <a:t> </a:t>
                      </a:r>
                      <a:endParaRPr lang="uk-U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uk-UA" sz="1000">
                          <a:effectLst/>
                        </a:rPr>
                        <a:t>ПП «Євросем »</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uk-UA" sz="1000">
                          <a:effectLst/>
                        </a:rPr>
                        <a:t>569 , 5945</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uk-UA" sz="1200">
                          <a:effectLst/>
                        </a:rPr>
                        <a:t>у власному обробітку</a:t>
                      </a:r>
                      <a:endParaRPr lang="uk-U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13798739"/>
                  </a:ext>
                </a:extLst>
              </a:tr>
              <a:tr h="449935">
                <a:tc vMerge="1">
                  <a:txBody>
                    <a:bodyPr/>
                    <a:lstStyle/>
                    <a:p>
                      <a:endParaRPr lang="uk-UA"/>
                    </a:p>
                  </a:txBody>
                  <a:tcPr/>
                </a:tc>
                <a:tc>
                  <a:txBody>
                    <a:bodyPr/>
                    <a:lstStyle/>
                    <a:p>
                      <a:pPr algn="ctr">
                        <a:spcAft>
                          <a:spcPts val="0"/>
                        </a:spcAft>
                      </a:pPr>
                      <a:r>
                        <a:rPr lang="uk-UA" sz="1000">
                          <a:effectLst/>
                        </a:rPr>
                        <a:t>ПП</a:t>
                      </a:r>
                      <a:endParaRPr lang="uk-UA" sz="1200">
                        <a:effectLst/>
                      </a:endParaRPr>
                    </a:p>
                    <a:p>
                      <a:pPr algn="ctr">
                        <a:spcAft>
                          <a:spcPts val="0"/>
                        </a:spcAft>
                      </a:pPr>
                      <a:r>
                        <a:rPr lang="uk-UA" sz="1000">
                          <a:effectLst/>
                        </a:rPr>
                        <a:t>« Соснова »</a:t>
                      </a:r>
                      <a:endParaRPr lang="uk-UA" sz="1200">
                        <a:effectLst/>
                      </a:endParaRPr>
                    </a:p>
                    <a:p>
                      <a:pPr algn="ctr">
                        <a:spcAft>
                          <a:spcPts val="0"/>
                        </a:spcAft>
                      </a:pPr>
                      <a:r>
                        <a:rPr lang="uk-UA" sz="1000">
                          <a:effectLst/>
                        </a:rPr>
                        <a:t> </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uk-UA" sz="1000">
                          <a:effectLst/>
                        </a:rPr>
                        <a:t>298 ,  5312</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uk-UA" sz="1200">
                          <a:effectLst/>
                        </a:rPr>
                        <a:t>у власному обробітку</a:t>
                      </a:r>
                    </a:p>
                    <a:p>
                      <a:pPr algn="ctr">
                        <a:spcAft>
                          <a:spcPts val="0"/>
                        </a:spcAft>
                      </a:pPr>
                      <a:r>
                        <a:rPr lang="uk-UA" sz="1200">
                          <a:effectLst/>
                        </a:rPr>
                        <a:t> </a:t>
                      </a:r>
                      <a:endParaRPr lang="uk-U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984432"/>
                  </a:ext>
                </a:extLst>
              </a:tr>
              <a:tr h="359948">
                <a:tc vMerge="1">
                  <a:txBody>
                    <a:bodyPr/>
                    <a:lstStyle/>
                    <a:p>
                      <a:endParaRPr lang="uk-UA"/>
                    </a:p>
                  </a:txBody>
                  <a:tcPr/>
                </a:tc>
                <a:tc>
                  <a:txBody>
                    <a:bodyPr/>
                    <a:lstStyle/>
                    <a:p>
                      <a:pPr algn="ctr">
                        <a:spcAft>
                          <a:spcPts val="0"/>
                        </a:spcAft>
                      </a:pPr>
                      <a:r>
                        <a:rPr lang="uk-UA" sz="1000">
                          <a:effectLst/>
                        </a:rPr>
                        <a:t>ФГ     «Олександр»</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uk-UA" sz="1000">
                          <a:effectLst/>
                        </a:rPr>
                        <a:t>1 , 6243</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uk-UA" sz="1200">
                          <a:effectLst/>
                        </a:rPr>
                        <a:t>у власному обробітку</a:t>
                      </a:r>
                    </a:p>
                    <a:p>
                      <a:pPr algn="ctr">
                        <a:spcAft>
                          <a:spcPts val="0"/>
                        </a:spcAft>
                      </a:pPr>
                      <a:r>
                        <a:rPr lang="uk-UA" sz="1200">
                          <a:effectLst/>
                        </a:rPr>
                        <a:t> </a:t>
                      </a:r>
                      <a:endParaRPr lang="uk-U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4137768"/>
                  </a:ext>
                </a:extLst>
              </a:tr>
              <a:tr h="299957">
                <a:tc vMerge="1">
                  <a:txBody>
                    <a:bodyPr/>
                    <a:lstStyle/>
                    <a:p>
                      <a:endParaRPr lang="uk-UA"/>
                    </a:p>
                  </a:txBody>
                  <a:tcPr/>
                </a:tc>
                <a:tc>
                  <a:txBody>
                    <a:bodyPr/>
                    <a:lstStyle/>
                    <a:p>
                      <a:pPr algn="ctr">
                        <a:spcAft>
                          <a:spcPts val="0"/>
                        </a:spcAft>
                      </a:pPr>
                      <a:r>
                        <a:rPr lang="uk-UA" sz="1000">
                          <a:effectLst/>
                        </a:rPr>
                        <a:t>одноосібники</a:t>
                      </a:r>
                      <a:endParaRPr lang="uk-UA" sz="1200">
                        <a:effectLst/>
                      </a:endParaRPr>
                    </a:p>
                    <a:p>
                      <a:pPr algn="ctr">
                        <a:spcAft>
                          <a:spcPts val="0"/>
                        </a:spcAft>
                      </a:pPr>
                      <a:r>
                        <a:rPr lang="uk-UA" sz="1000">
                          <a:effectLst/>
                        </a:rPr>
                        <a:t>(  29  осіб  )</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uk-UA" sz="1000">
                          <a:effectLst/>
                        </a:rPr>
                        <a:t>55 ,  1400</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uk-UA" sz="1200">
                          <a:effectLst/>
                        </a:rPr>
                        <a:t>у власному обробітку</a:t>
                      </a:r>
                      <a:endParaRPr lang="uk-U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0146127"/>
                  </a:ext>
                </a:extLst>
              </a:tr>
              <a:tr h="359948">
                <a:tc vMerge="1">
                  <a:txBody>
                    <a:bodyPr/>
                    <a:lstStyle/>
                    <a:p>
                      <a:endParaRPr lang="uk-UA"/>
                    </a:p>
                  </a:txBody>
                  <a:tcPr/>
                </a:tc>
                <a:tc>
                  <a:txBody>
                    <a:bodyPr/>
                    <a:lstStyle/>
                    <a:p>
                      <a:pPr algn="ctr">
                        <a:spcAft>
                          <a:spcPts val="0"/>
                        </a:spcAft>
                      </a:pPr>
                      <a:r>
                        <a:rPr lang="uk-UA" sz="1000">
                          <a:effectLst/>
                        </a:rPr>
                        <a:t>ФГ  « Новофарм »</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uk-UA" sz="1000">
                          <a:effectLst/>
                        </a:rPr>
                        <a:t>26 , 0000</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uk-UA" sz="1200">
                          <a:effectLst/>
                        </a:rPr>
                        <a:t>в суборенді  ПП « Соснова »</a:t>
                      </a:r>
                    </a:p>
                    <a:p>
                      <a:pPr algn="ctr">
                        <a:spcAft>
                          <a:spcPts val="0"/>
                        </a:spcAft>
                      </a:pPr>
                      <a:r>
                        <a:rPr lang="uk-UA" sz="1200">
                          <a:effectLst/>
                        </a:rPr>
                        <a:t> </a:t>
                      </a:r>
                      <a:endParaRPr lang="uk-U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79558941"/>
                  </a:ext>
                </a:extLst>
              </a:tr>
              <a:tr h="397040">
                <a:tc vMerge="1">
                  <a:txBody>
                    <a:bodyPr/>
                    <a:lstStyle/>
                    <a:p>
                      <a:endParaRPr lang="uk-UA"/>
                    </a:p>
                  </a:txBody>
                  <a:tcPr/>
                </a:tc>
                <a:tc>
                  <a:txBody>
                    <a:bodyPr/>
                    <a:lstStyle/>
                    <a:p>
                      <a:pPr algn="ctr">
                        <a:spcAft>
                          <a:spcPts val="0"/>
                        </a:spcAft>
                      </a:pPr>
                      <a:r>
                        <a:rPr lang="uk-UA" sz="1000">
                          <a:effectLst/>
                        </a:rPr>
                        <a:t>ФГ  « Агрогранд »</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uk-UA" sz="1000">
                          <a:effectLst/>
                        </a:rPr>
                        <a:t>26 , 0000</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uk-UA" sz="1200" dirty="0">
                          <a:effectLst/>
                        </a:rPr>
                        <a:t>в суборенді ПП « Соснова »</a:t>
                      </a:r>
                    </a:p>
                    <a:p>
                      <a:pPr algn="ctr">
                        <a:spcAft>
                          <a:spcPts val="0"/>
                        </a:spcAft>
                      </a:pPr>
                      <a:r>
                        <a:rPr lang="uk-UA" sz="1200" dirty="0">
                          <a:effectLst/>
                        </a:rPr>
                        <a:t> </a:t>
                      </a:r>
                      <a:endParaRPr lang="uk-U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99523746"/>
                  </a:ext>
                </a:extLst>
              </a:tr>
            </a:tbl>
          </a:graphicData>
        </a:graphic>
      </p:graphicFrame>
      <p:graphicFrame>
        <p:nvGraphicFramePr>
          <p:cNvPr id="8" name="Таблица 7">
            <a:extLst>
              <a:ext uri="{FF2B5EF4-FFF2-40B4-BE49-F238E27FC236}">
                <a16:creationId xmlns:a16="http://schemas.microsoft.com/office/drawing/2014/main" id="{7E4FF19F-FC59-472F-AF81-49DC8EFCD2F7}"/>
              </a:ext>
            </a:extLst>
          </p:cNvPr>
          <p:cNvGraphicFramePr>
            <a:graphicFrameLocks noGrp="1"/>
          </p:cNvGraphicFramePr>
          <p:nvPr>
            <p:extLst>
              <p:ext uri="{D42A27DB-BD31-4B8C-83A1-F6EECF244321}">
                <p14:modId xmlns:p14="http://schemas.microsoft.com/office/powerpoint/2010/main" val="807118955"/>
              </p:ext>
            </p:extLst>
          </p:nvPr>
        </p:nvGraphicFramePr>
        <p:xfrm>
          <a:off x="284084" y="150920"/>
          <a:ext cx="11594238" cy="6514609"/>
        </p:xfrm>
        <a:graphic>
          <a:graphicData uri="http://schemas.openxmlformats.org/drawingml/2006/table">
            <a:tbl>
              <a:tblPr firstRow="1" firstCol="1" lastRow="1" lastCol="1" bandRow="1" bandCol="1">
                <a:tableStyleId>{5C22544A-7EE6-4342-B048-85BDC9FD1C3A}</a:tableStyleId>
              </a:tblPr>
              <a:tblGrid>
                <a:gridCol w="2021107">
                  <a:extLst>
                    <a:ext uri="{9D8B030D-6E8A-4147-A177-3AD203B41FA5}">
                      <a16:colId xmlns:a16="http://schemas.microsoft.com/office/drawing/2014/main" val="2697983720"/>
                    </a:ext>
                  </a:extLst>
                </a:gridCol>
                <a:gridCol w="2574824">
                  <a:extLst>
                    <a:ext uri="{9D8B030D-6E8A-4147-A177-3AD203B41FA5}">
                      <a16:colId xmlns:a16="http://schemas.microsoft.com/office/drawing/2014/main" val="1469902204"/>
                    </a:ext>
                  </a:extLst>
                </a:gridCol>
                <a:gridCol w="2231181">
                  <a:extLst>
                    <a:ext uri="{9D8B030D-6E8A-4147-A177-3AD203B41FA5}">
                      <a16:colId xmlns:a16="http://schemas.microsoft.com/office/drawing/2014/main" val="649365692"/>
                    </a:ext>
                  </a:extLst>
                </a:gridCol>
                <a:gridCol w="2383563">
                  <a:extLst>
                    <a:ext uri="{9D8B030D-6E8A-4147-A177-3AD203B41FA5}">
                      <a16:colId xmlns:a16="http://schemas.microsoft.com/office/drawing/2014/main" val="2167740832"/>
                    </a:ext>
                  </a:extLst>
                </a:gridCol>
                <a:gridCol w="2383563">
                  <a:extLst>
                    <a:ext uri="{9D8B030D-6E8A-4147-A177-3AD203B41FA5}">
                      <a16:colId xmlns:a16="http://schemas.microsoft.com/office/drawing/2014/main" val="2887989433"/>
                    </a:ext>
                  </a:extLst>
                </a:gridCol>
              </a:tblGrid>
              <a:tr h="462430">
                <a:tc rowSpan="8">
                  <a:txBody>
                    <a:bodyPr/>
                    <a:lstStyle/>
                    <a:p>
                      <a:pPr algn="l">
                        <a:spcAft>
                          <a:spcPts val="0"/>
                        </a:spcAft>
                      </a:pPr>
                      <a:r>
                        <a:rPr lang="uk-UA" sz="1200" dirty="0">
                          <a:effectLst/>
                        </a:rPr>
                        <a:t>4.</a:t>
                      </a:r>
                      <a:endParaRPr lang="uk-UA" sz="1200" dirty="0">
                        <a:effectLst/>
                        <a:latin typeface="Times New Roman" panose="02020603050405020304" pitchFamily="18" charset="0"/>
                        <a:ea typeface="Times New Roman" panose="02020603050405020304" pitchFamily="18" charset="0"/>
                      </a:endParaRPr>
                    </a:p>
                  </a:txBody>
                  <a:tcPr marL="68580" marR="68580" marT="0" marB="0"/>
                </a:tc>
                <a:tc rowSpan="8">
                  <a:txBody>
                    <a:bodyPr/>
                    <a:lstStyle/>
                    <a:p>
                      <a:pPr algn="l">
                        <a:spcAft>
                          <a:spcPts val="0"/>
                        </a:spcAft>
                      </a:pPr>
                      <a:r>
                        <a:rPr lang="uk-UA" sz="1600" dirty="0" err="1">
                          <a:effectLst/>
                          <a:latin typeface="Times New Roman" panose="02020603050405020304" pitchFamily="18" charset="0"/>
                          <a:cs typeface="Times New Roman" panose="02020603050405020304" pitchFamily="18" charset="0"/>
                        </a:rPr>
                        <a:t>Виповзьський</a:t>
                      </a:r>
                      <a:endParaRPr lang="uk-UA" sz="1600" dirty="0">
                        <a:effectLst/>
                        <a:latin typeface="Times New Roman" panose="02020603050405020304" pitchFamily="18" charset="0"/>
                        <a:cs typeface="Times New Roman" panose="02020603050405020304" pitchFamily="18" charset="0"/>
                      </a:endParaRPr>
                    </a:p>
                    <a:p>
                      <a:pPr algn="l">
                        <a:spcAft>
                          <a:spcPts val="0"/>
                        </a:spcAft>
                      </a:pPr>
                      <a:r>
                        <a:rPr lang="uk-UA" sz="1600" dirty="0" err="1">
                          <a:effectLst/>
                          <a:latin typeface="Times New Roman" panose="02020603050405020304" pitchFamily="18" charset="0"/>
                          <a:cs typeface="Times New Roman" panose="02020603050405020304" pitchFamily="18" charset="0"/>
                        </a:rPr>
                        <a:t>старостинський</a:t>
                      </a:r>
                      <a:r>
                        <a:rPr lang="uk-UA" sz="1600" dirty="0">
                          <a:effectLst/>
                          <a:latin typeface="Times New Roman" panose="02020603050405020304" pitchFamily="18" charset="0"/>
                          <a:cs typeface="Times New Roman" panose="02020603050405020304" pitchFamily="18" charset="0"/>
                        </a:rPr>
                        <a:t> </a:t>
                      </a:r>
                    </a:p>
                    <a:p>
                      <a:pPr algn="l">
                        <a:spcAft>
                          <a:spcPts val="0"/>
                        </a:spcAft>
                      </a:pPr>
                      <a:r>
                        <a:rPr lang="uk-UA" sz="1600" dirty="0">
                          <a:effectLst/>
                          <a:latin typeface="Times New Roman" panose="02020603050405020304" pitchFamily="18" charset="0"/>
                          <a:cs typeface="Times New Roman" panose="02020603050405020304" pitchFamily="18" charset="0"/>
                        </a:rPr>
                        <a:t>округ ( с. Шевченкове )</a:t>
                      </a:r>
                    </a:p>
                    <a:p>
                      <a:pPr algn="l">
                        <a:spcAft>
                          <a:spcPts val="0"/>
                        </a:spcAft>
                      </a:pPr>
                      <a:r>
                        <a:rPr lang="uk-UA" sz="1600" dirty="0">
                          <a:effectLst/>
                          <a:latin typeface="Times New Roman" panose="02020603050405020304" pitchFamily="18" charset="0"/>
                          <a:cs typeface="Times New Roman" panose="02020603050405020304" pitchFamily="18" charset="0"/>
                        </a:rPr>
                        <a:t> </a:t>
                      </a:r>
                    </a:p>
                    <a:p>
                      <a:pPr algn="l">
                        <a:spcAft>
                          <a:spcPts val="0"/>
                        </a:spcAft>
                      </a:pPr>
                      <a:r>
                        <a:rPr lang="uk-UA" sz="1600" dirty="0">
                          <a:effectLst/>
                          <a:latin typeface="Times New Roman" panose="02020603050405020304" pitchFamily="18" charset="0"/>
                          <a:cs typeface="Times New Roman" panose="02020603050405020304" pitchFamily="18" charset="0"/>
                        </a:rPr>
                        <a:t> </a:t>
                      </a:r>
                    </a:p>
                    <a:p>
                      <a:pPr algn="l">
                        <a:spcAft>
                          <a:spcPts val="0"/>
                        </a:spcAft>
                      </a:pPr>
                      <a:r>
                        <a:rPr lang="uk-UA" sz="1600" dirty="0">
                          <a:effectLst/>
                          <a:latin typeface="Times New Roman" panose="02020603050405020304" pitchFamily="18" charset="0"/>
                          <a:cs typeface="Times New Roman" panose="02020603050405020304" pitchFamily="18" charset="0"/>
                        </a:rPr>
                        <a:t>Всього землі в  обробітку -                               976 , 8900 га               </a:t>
                      </a:r>
                    </a:p>
                    <a:p>
                      <a:pPr algn="l">
                        <a:spcAft>
                          <a:spcPts val="0"/>
                        </a:spcAft>
                      </a:pPr>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ПП «Євросем »</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569 , 5945</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у власному обробітку</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3249930"/>
                  </a:ext>
                </a:extLst>
              </a:tr>
              <a:tr h="722351">
                <a:tc vMerge="1">
                  <a:txBody>
                    <a:bodyPr/>
                    <a:lstStyle/>
                    <a:p>
                      <a:endParaRPr lang="uk-UA"/>
                    </a:p>
                  </a:txBody>
                  <a:tcPr/>
                </a:tc>
                <a:tc vMerge="1">
                  <a:txBody>
                    <a:bodyPr/>
                    <a:lstStyle/>
                    <a:p>
                      <a:endParaRPr lang="uk-UA"/>
                    </a:p>
                  </a:txBody>
                  <a:tcP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ПП</a:t>
                      </a:r>
                    </a:p>
                    <a:p>
                      <a:pPr algn="ctr">
                        <a:spcAft>
                          <a:spcPts val="0"/>
                        </a:spcAft>
                      </a:pPr>
                      <a:r>
                        <a:rPr lang="uk-UA" sz="1600">
                          <a:effectLst/>
                          <a:latin typeface="Times New Roman" panose="02020603050405020304" pitchFamily="18" charset="0"/>
                          <a:cs typeface="Times New Roman" panose="02020603050405020304" pitchFamily="18" charset="0"/>
                        </a:rPr>
                        <a:t>« Соснова »</a:t>
                      </a:r>
                    </a:p>
                    <a:p>
                      <a:pPr algn="ctr">
                        <a:spcAft>
                          <a:spcPts val="0"/>
                        </a:spcAft>
                      </a:pPr>
                      <a:r>
                        <a:rPr lang="uk-UA" sz="1600">
                          <a:effectLst/>
                          <a:latin typeface="Times New Roman" panose="02020603050405020304" pitchFamily="18" charset="0"/>
                          <a:cs typeface="Times New Roman" panose="02020603050405020304" pitchFamily="18" charset="0"/>
                        </a:rPr>
                        <a:t> </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298 ,  5312</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600">
                          <a:effectLst/>
                          <a:latin typeface="Times New Roman" panose="02020603050405020304" pitchFamily="18" charset="0"/>
                          <a:cs typeface="Times New Roman" panose="02020603050405020304" pitchFamily="18" charset="0"/>
                        </a:rPr>
                        <a:t> </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9737210"/>
                  </a:ext>
                </a:extLst>
              </a:tr>
              <a:tr h="493258">
                <a:tc vMerge="1">
                  <a:txBody>
                    <a:bodyPr/>
                    <a:lstStyle/>
                    <a:p>
                      <a:endParaRPr lang="uk-UA"/>
                    </a:p>
                  </a:txBody>
                  <a:tcPr/>
                </a:tc>
                <a:tc vMerge="1">
                  <a:txBody>
                    <a:bodyPr/>
                    <a:lstStyle/>
                    <a:p>
                      <a:endParaRPr lang="uk-UA"/>
                    </a:p>
                  </a:txBody>
                  <a:tcP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ФГ     «Олександр»</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1 , 6243</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26617"/>
                  </a:ext>
                </a:extLst>
              </a:tr>
              <a:tr h="481568">
                <a:tc vMerge="1">
                  <a:txBody>
                    <a:bodyPr/>
                    <a:lstStyle/>
                    <a:p>
                      <a:endParaRPr lang="uk-UA"/>
                    </a:p>
                  </a:txBody>
                  <a:tcPr/>
                </a:tc>
                <a:tc vMerge="1">
                  <a:txBody>
                    <a:bodyPr/>
                    <a:lstStyle/>
                    <a:p>
                      <a:endParaRPr lang="uk-UA"/>
                    </a:p>
                  </a:txBody>
                  <a:tcP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одноосібники</a:t>
                      </a:r>
                    </a:p>
                    <a:p>
                      <a:pPr algn="ctr">
                        <a:spcAft>
                          <a:spcPts val="0"/>
                        </a:spcAft>
                      </a:pPr>
                      <a:r>
                        <a:rPr lang="uk-UA" sz="1600" dirty="0">
                          <a:effectLst/>
                          <a:latin typeface="Times New Roman" panose="02020603050405020304" pitchFamily="18" charset="0"/>
                          <a:cs typeface="Times New Roman" panose="02020603050405020304" pitchFamily="18" charset="0"/>
                        </a:rPr>
                        <a:t>(  29  осіб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55 ,  1400</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у власному обробітку</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295826"/>
                  </a:ext>
                </a:extLst>
              </a:tr>
              <a:tr h="722351">
                <a:tc vMerge="1">
                  <a:txBody>
                    <a:bodyPr/>
                    <a:lstStyle/>
                    <a:p>
                      <a:endParaRPr lang="uk-UA"/>
                    </a:p>
                  </a:txBody>
                  <a:tcPr/>
                </a:tc>
                <a:tc vMerge="1">
                  <a:txBody>
                    <a:bodyPr/>
                    <a:lstStyle/>
                    <a:p>
                      <a:endParaRPr lang="uk-UA"/>
                    </a:p>
                  </a:txBody>
                  <a:tcP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ФГ  « </a:t>
                      </a:r>
                      <a:r>
                        <a:rPr lang="uk-UA" sz="1600" dirty="0" err="1">
                          <a:effectLst/>
                          <a:latin typeface="Times New Roman" panose="02020603050405020304" pitchFamily="18" charset="0"/>
                          <a:cs typeface="Times New Roman" panose="02020603050405020304" pitchFamily="18" charset="0"/>
                        </a:rPr>
                        <a:t>Новофарм</a:t>
                      </a:r>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600">
                          <a:effectLst/>
                          <a:latin typeface="Times New Roman" panose="02020603050405020304" pitchFamily="18" charset="0"/>
                          <a:cs typeface="Times New Roman" panose="02020603050405020304" pitchFamily="18" charset="0"/>
                        </a:rPr>
                        <a:t>26 , 0000</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в суборенді  ПП « Соснова »</a:t>
                      </a:r>
                    </a:p>
                    <a:p>
                      <a:pPr algn="ctr">
                        <a:spcAft>
                          <a:spcPts val="0"/>
                        </a:spcAft>
                      </a:pPr>
                      <a:r>
                        <a:rPr lang="uk-UA" sz="1600">
                          <a:effectLst/>
                          <a:latin typeface="Times New Roman" panose="02020603050405020304" pitchFamily="18" charset="0"/>
                          <a:cs typeface="Times New Roman" panose="02020603050405020304" pitchFamily="18" charset="0"/>
                        </a:rPr>
                        <a:t> </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883692"/>
                  </a:ext>
                </a:extLst>
              </a:tr>
              <a:tr h="722351">
                <a:tc vMerge="1">
                  <a:txBody>
                    <a:bodyPr/>
                    <a:lstStyle/>
                    <a:p>
                      <a:endParaRPr lang="uk-UA"/>
                    </a:p>
                  </a:txBody>
                  <a:tcPr/>
                </a:tc>
                <a:tc vMerge="1">
                  <a:txBody>
                    <a:bodyPr/>
                    <a:lstStyle/>
                    <a:p>
                      <a:endParaRPr lang="uk-UA"/>
                    </a:p>
                  </a:txBody>
                  <a:tcP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ФГ  « </a:t>
                      </a:r>
                      <a:r>
                        <a:rPr lang="uk-UA" sz="1600" dirty="0" err="1">
                          <a:effectLst/>
                          <a:latin typeface="Times New Roman" panose="02020603050405020304" pitchFamily="18" charset="0"/>
                          <a:cs typeface="Times New Roman" panose="02020603050405020304" pitchFamily="18" charset="0"/>
                        </a:rPr>
                        <a:t>Агрогранд</a:t>
                      </a:r>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600" dirty="0">
                          <a:effectLst/>
                          <a:latin typeface="Times New Roman" panose="02020603050405020304" pitchFamily="18" charset="0"/>
                          <a:cs typeface="Times New Roman" panose="02020603050405020304" pitchFamily="18" charset="0"/>
                        </a:rPr>
                        <a:t>26 , 0000</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в суборенді ПП « Соснова »</a:t>
                      </a:r>
                    </a:p>
                    <a:p>
                      <a:pPr algn="ctr">
                        <a:spcAft>
                          <a:spcPts val="0"/>
                        </a:spcAft>
                      </a:pPr>
                      <a:r>
                        <a:rPr lang="uk-UA" sz="1600">
                          <a:effectLst/>
                          <a:latin typeface="Times New Roman" panose="02020603050405020304" pitchFamily="18" charset="0"/>
                          <a:cs typeface="Times New Roman" panose="02020603050405020304" pitchFamily="18" charset="0"/>
                        </a:rPr>
                        <a:t> </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0870531"/>
                  </a:ext>
                </a:extLst>
              </a:tr>
              <a:tr h="385358">
                <a:tc vMerge="1">
                  <a:txBody>
                    <a:bodyPr/>
                    <a:lstStyle/>
                    <a:p>
                      <a:endParaRPr lang="uk-UA"/>
                    </a:p>
                  </a:txBody>
                  <a:tcPr/>
                </a:tc>
                <a:tc vMerge="1">
                  <a:txBody>
                    <a:bodyPr/>
                    <a:lstStyle/>
                    <a:p>
                      <a:endParaRPr lang="uk-UA"/>
                    </a:p>
                  </a:txBody>
                  <a:tcPr/>
                </a:tc>
                <a:tc>
                  <a:txBody>
                    <a:bodyPr/>
                    <a:lstStyle/>
                    <a:p>
                      <a:pPr algn="l">
                        <a:spcAft>
                          <a:spcPts val="0"/>
                        </a:spcAft>
                      </a:pPr>
                      <a:r>
                        <a:rPr lang="uk-UA" sz="1600">
                          <a:effectLst/>
                          <a:latin typeface="Times New Roman" panose="02020603050405020304" pitchFamily="18" charset="0"/>
                          <a:cs typeface="Times New Roman" panose="02020603050405020304" pitchFamily="18" charset="0"/>
                        </a:rPr>
                        <a:t> </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 </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1998377"/>
                  </a:ext>
                </a:extLst>
              </a:tr>
              <a:tr h="246630">
                <a:tc vMerge="1">
                  <a:txBody>
                    <a:bodyPr/>
                    <a:lstStyle/>
                    <a:p>
                      <a:endParaRPr lang="uk-UA"/>
                    </a:p>
                  </a:txBody>
                  <a:tcPr/>
                </a:tc>
                <a:tc vMerge="1">
                  <a:txBody>
                    <a:bodyPr/>
                    <a:lstStyle/>
                    <a:p>
                      <a:endParaRPr lang="uk-UA"/>
                    </a:p>
                  </a:txBody>
                  <a:tcPr/>
                </a:tc>
                <a:tc gridSpan="3">
                  <a:txBody>
                    <a:bodyPr/>
                    <a:lstStyle/>
                    <a:p>
                      <a:pPr algn="l">
                        <a:spcAft>
                          <a:spcPts val="0"/>
                        </a:spcAft>
                      </a:pPr>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903979461"/>
                  </a:ext>
                </a:extLst>
              </a:tr>
              <a:tr h="526657">
                <a:tc rowSpan="4">
                  <a:txBody>
                    <a:bodyPr/>
                    <a:lstStyle/>
                    <a:p>
                      <a:pPr algn="l">
                        <a:spcAft>
                          <a:spcPts val="0"/>
                        </a:spcAft>
                      </a:pPr>
                      <a:r>
                        <a:rPr lang="uk-UA" sz="1200">
                          <a:effectLst/>
                        </a:rPr>
                        <a:t>5.</a:t>
                      </a:r>
                      <a:endParaRPr lang="uk-UA" sz="1200">
                        <a:effectLst/>
                        <a:latin typeface="Times New Roman" panose="02020603050405020304" pitchFamily="18" charset="0"/>
                        <a:ea typeface="Times New Roman" panose="02020603050405020304" pitchFamily="18" charset="0"/>
                      </a:endParaRPr>
                    </a:p>
                  </a:txBody>
                  <a:tcPr marL="68580" marR="68580" marT="0" marB="0"/>
                </a:tc>
                <a:tc rowSpan="4">
                  <a:txBody>
                    <a:bodyPr/>
                    <a:lstStyle/>
                    <a:p>
                      <a:pPr algn="l">
                        <a:spcAft>
                          <a:spcPts val="0"/>
                        </a:spcAft>
                      </a:pPr>
                      <a:r>
                        <a:rPr lang="uk-UA" sz="1600" dirty="0" err="1">
                          <a:effectLst/>
                          <a:latin typeface="Times New Roman" panose="02020603050405020304" pitchFamily="18" charset="0"/>
                          <a:cs typeface="Times New Roman" panose="02020603050405020304" pitchFamily="18" charset="0"/>
                        </a:rPr>
                        <a:t>Виповзьський</a:t>
                      </a:r>
                      <a:endParaRPr lang="uk-UA" sz="1600" dirty="0">
                        <a:effectLst/>
                        <a:latin typeface="Times New Roman" panose="02020603050405020304" pitchFamily="18" charset="0"/>
                        <a:cs typeface="Times New Roman" panose="02020603050405020304" pitchFamily="18" charset="0"/>
                      </a:endParaRPr>
                    </a:p>
                    <a:p>
                      <a:pPr algn="l">
                        <a:spcAft>
                          <a:spcPts val="0"/>
                        </a:spcAft>
                      </a:pPr>
                      <a:r>
                        <a:rPr lang="uk-UA" sz="1600" dirty="0" err="1">
                          <a:effectLst/>
                          <a:latin typeface="Times New Roman" panose="02020603050405020304" pitchFamily="18" charset="0"/>
                          <a:cs typeface="Times New Roman" panose="02020603050405020304" pitchFamily="18" charset="0"/>
                        </a:rPr>
                        <a:t>старостинський</a:t>
                      </a:r>
                      <a:r>
                        <a:rPr lang="uk-UA" sz="1600" dirty="0">
                          <a:effectLst/>
                          <a:latin typeface="Times New Roman" panose="02020603050405020304" pitchFamily="18" charset="0"/>
                          <a:cs typeface="Times New Roman" panose="02020603050405020304" pitchFamily="18" charset="0"/>
                        </a:rPr>
                        <a:t> </a:t>
                      </a:r>
                    </a:p>
                    <a:p>
                      <a:pPr algn="l">
                        <a:spcAft>
                          <a:spcPts val="0"/>
                        </a:spcAft>
                      </a:pPr>
                      <a:r>
                        <a:rPr lang="uk-UA" sz="1600" dirty="0">
                          <a:effectLst/>
                          <a:latin typeface="Times New Roman" panose="02020603050405020304" pitchFamily="18" charset="0"/>
                          <a:cs typeface="Times New Roman" panose="02020603050405020304" pitchFamily="18" charset="0"/>
                        </a:rPr>
                        <a:t>округ ( с. Виповзки )</a:t>
                      </a:r>
                    </a:p>
                    <a:p>
                      <a:pPr algn="l">
                        <a:spcAft>
                          <a:spcPts val="0"/>
                        </a:spcAft>
                      </a:pPr>
                      <a:r>
                        <a:rPr lang="uk-UA" sz="1600" dirty="0">
                          <a:effectLst/>
                          <a:latin typeface="Times New Roman" panose="02020603050405020304" pitchFamily="18" charset="0"/>
                          <a:cs typeface="Times New Roman" panose="02020603050405020304" pitchFamily="18" charset="0"/>
                        </a:rPr>
                        <a:t> </a:t>
                      </a:r>
                    </a:p>
                    <a:p>
                      <a:pPr algn="l">
                        <a:spcAft>
                          <a:spcPts val="0"/>
                        </a:spcAft>
                      </a:pPr>
                      <a:r>
                        <a:rPr lang="uk-UA" sz="1600" dirty="0">
                          <a:effectLst/>
                          <a:latin typeface="Times New Roman" panose="02020603050405020304" pitchFamily="18" charset="0"/>
                          <a:cs typeface="Times New Roman" panose="02020603050405020304" pitchFamily="18" charset="0"/>
                        </a:rPr>
                        <a:t>Всього землі в  обробітку -                      2030 , 6301 га               </a:t>
                      </a:r>
                    </a:p>
                    <a:p>
                      <a:pPr algn="l">
                        <a:spcAft>
                          <a:spcPts val="0"/>
                        </a:spcAft>
                      </a:pPr>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uk-UA" sz="1600">
                          <a:effectLst/>
                          <a:latin typeface="Times New Roman" panose="02020603050405020304" pitchFamily="18" charset="0"/>
                          <a:cs typeface="Times New Roman" panose="02020603050405020304" pitchFamily="18" charset="0"/>
                        </a:rPr>
                        <a:t>ПП «  Земля  Переяславщини »</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1958 ,  9830</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у власному обробітку</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2287970"/>
                  </a:ext>
                </a:extLst>
              </a:tr>
              <a:tr h="722351">
                <a:tc vMerge="1">
                  <a:txBody>
                    <a:bodyPr/>
                    <a:lstStyle/>
                    <a:p>
                      <a:endParaRPr lang="uk-UA"/>
                    </a:p>
                  </a:txBody>
                  <a:tcPr/>
                </a:tc>
                <a:tc vMerge="1">
                  <a:txBody>
                    <a:bodyPr/>
                    <a:lstStyle/>
                    <a:p>
                      <a:endParaRPr lang="uk-UA"/>
                    </a:p>
                  </a:txBody>
                  <a:tcP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ПП</a:t>
                      </a:r>
                    </a:p>
                    <a:p>
                      <a:pPr algn="ctr">
                        <a:spcAft>
                          <a:spcPts val="0"/>
                        </a:spcAft>
                      </a:pPr>
                      <a:r>
                        <a:rPr lang="uk-UA" sz="1600">
                          <a:effectLst/>
                          <a:latin typeface="Times New Roman" panose="02020603050405020304" pitchFamily="18" charset="0"/>
                          <a:cs typeface="Times New Roman" panose="02020603050405020304" pitchFamily="18" charset="0"/>
                        </a:rPr>
                        <a:t> « Євросем »</a:t>
                      </a:r>
                    </a:p>
                    <a:p>
                      <a:pPr algn="l">
                        <a:spcAft>
                          <a:spcPts val="0"/>
                        </a:spcAft>
                      </a:pPr>
                      <a:r>
                        <a:rPr lang="uk-UA" sz="1600">
                          <a:effectLst/>
                          <a:latin typeface="Times New Roman" panose="02020603050405020304" pitchFamily="18" charset="0"/>
                          <a:cs typeface="Times New Roman" panose="02020603050405020304" pitchFamily="18" charset="0"/>
                        </a:rPr>
                        <a:t> </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9 ,  2000</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58265955"/>
                  </a:ext>
                </a:extLst>
              </a:tr>
              <a:tr h="493258">
                <a:tc vMerge="1">
                  <a:txBody>
                    <a:bodyPr/>
                    <a:lstStyle/>
                    <a:p>
                      <a:endParaRPr lang="uk-UA"/>
                    </a:p>
                  </a:txBody>
                  <a:tcPr/>
                </a:tc>
                <a:tc vMerge="1">
                  <a:txBody>
                    <a:bodyPr/>
                    <a:lstStyle/>
                    <a:p>
                      <a:endParaRPr lang="uk-UA"/>
                    </a:p>
                  </a:txBody>
                  <a:tcP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одноосібники</a:t>
                      </a:r>
                    </a:p>
                    <a:p>
                      <a:pPr algn="l">
                        <a:spcAft>
                          <a:spcPts val="0"/>
                        </a:spcAft>
                      </a:pPr>
                      <a:r>
                        <a:rPr lang="uk-UA" sz="1600">
                          <a:effectLst/>
                          <a:latin typeface="Times New Roman" panose="02020603050405020304" pitchFamily="18" charset="0"/>
                          <a:cs typeface="Times New Roman" panose="02020603050405020304" pitchFamily="18" charset="0"/>
                        </a:rPr>
                        <a:t>                       (  15 осіб )</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62 ,  4471</a:t>
                      </a:r>
                      <a:endParaRPr lang="uk-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у власному обробітку</a:t>
                      </a:r>
                    </a:p>
                    <a:p>
                      <a:pPr algn="ctr">
                        <a:spcAft>
                          <a:spcPts val="0"/>
                        </a:spcAft>
                      </a:pPr>
                      <a:r>
                        <a:rPr lang="uk-UA" sz="1600" dirty="0">
                          <a:effectLst/>
                          <a:latin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8446547"/>
                  </a:ext>
                </a:extLst>
              </a:tr>
              <a:tr h="493258">
                <a:tc vMerge="1">
                  <a:txBody>
                    <a:bodyPr/>
                    <a:lstStyle/>
                    <a:p>
                      <a:endParaRPr lang="uk-UA"/>
                    </a:p>
                  </a:txBody>
                  <a:tcPr/>
                </a:tc>
                <a:tc vMerge="1">
                  <a:txBody>
                    <a:bodyPr/>
                    <a:lstStyle/>
                    <a:p>
                      <a:endParaRPr lang="uk-UA"/>
                    </a:p>
                  </a:txBody>
                  <a:tcPr/>
                </a:tc>
                <a:tc>
                  <a:txBody>
                    <a:bodyPr/>
                    <a:lstStyle/>
                    <a:p>
                      <a:pPr algn="l">
                        <a:spcAft>
                          <a:spcPts val="0"/>
                        </a:spcAft>
                      </a:pPr>
                      <a:r>
                        <a:rPr lang="uk-UA" sz="1000">
                          <a:effectLst/>
                        </a:rPr>
                        <a:t> </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r>
                        <a:rPr lang="uk-UA" sz="1000">
                          <a:effectLst/>
                        </a:rPr>
                        <a:t> </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uk-UA" sz="1200" dirty="0">
                          <a:effectLst/>
                        </a:rPr>
                        <a:t> </a:t>
                      </a:r>
                    </a:p>
                    <a:p>
                      <a:pPr algn="ctr">
                        <a:spcAft>
                          <a:spcPts val="0"/>
                        </a:spcAft>
                      </a:pPr>
                      <a:r>
                        <a:rPr lang="uk-UA" sz="1200" dirty="0">
                          <a:effectLst/>
                        </a:rPr>
                        <a:t> </a:t>
                      </a:r>
                      <a:endParaRPr lang="uk-U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55174381"/>
                  </a:ext>
                </a:extLst>
              </a:tr>
            </a:tbl>
          </a:graphicData>
        </a:graphic>
      </p:graphicFrame>
    </p:spTree>
    <p:extLst>
      <p:ext uri="{BB962C8B-B14F-4D97-AF65-F5344CB8AC3E}">
        <p14:creationId xmlns:p14="http://schemas.microsoft.com/office/powerpoint/2010/main" val="334717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316783-E825-4756-BEDF-2C33DF26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Заголовок 3">
            <a:extLst>
              <a:ext uri="{FF2B5EF4-FFF2-40B4-BE49-F238E27FC236}">
                <a16:creationId xmlns:a16="http://schemas.microsoft.com/office/drawing/2014/main" id="{893855FE-2BF9-42FD-BE2C-DA7E9286069A}"/>
              </a:ext>
            </a:extLst>
          </p:cNvPr>
          <p:cNvSpPr>
            <a:spLocks noGrp="1"/>
          </p:cNvSpPr>
          <p:nvPr>
            <p:ph type="title"/>
          </p:nvPr>
        </p:nvSpPr>
        <p:spPr/>
        <p:txBody>
          <a:bodyPr/>
          <a:lstStyle/>
          <a:p>
            <a:endParaRPr lang="uk-UA"/>
          </a:p>
        </p:txBody>
      </p:sp>
      <p:graphicFrame>
        <p:nvGraphicFramePr>
          <p:cNvPr id="7" name="Объект 6">
            <a:extLst>
              <a:ext uri="{FF2B5EF4-FFF2-40B4-BE49-F238E27FC236}">
                <a16:creationId xmlns:a16="http://schemas.microsoft.com/office/drawing/2014/main" id="{467CED0E-E639-439D-89E7-339453EB31D9}"/>
              </a:ext>
            </a:extLst>
          </p:cNvPr>
          <p:cNvGraphicFramePr>
            <a:graphicFrameLocks noGrp="1"/>
          </p:cNvGraphicFramePr>
          <p:nvPr>
            <p:ph idx="1"/>
            <p:extLst>
              <p:ext uri="{D42A27DB-BD31-4B8C-83A1-F6EECF244321}">
                <p14:modId xmlns:p14="http://schemas.microsoft.com/office/powerpoint/2010/main" val="2005929924"/>
              </p:ext>
            </p:extLst>
          </p:nvPr>
        </p:nvGraphicFramePr>
        <p:xfrm>
          <a:off x="578528" y="153693"/>
          <a:ext cx="11034943" cy="6550614"/>
        </p:xfrm>
        <a:graphic>
          <a:graphicData uri="http://schemas.openxmlformats.org/drawingml/2006/table">
            <a:tbl>
              <a:tblPr firstRow="1" firstCol="1" lastRow="1" lastCol="1" bandRow="1" bandCol="1">
                <a:tableStyleId>{5C22544A-7EE6-4342-B048-85BDC9FD1C3A}</a:tableStyleId>
              </a:tblPr>
              <a:tblGrid>
                <a:gridCol w="1923611">
                  <a:extLst>
                    <a:ext uri="{9D8B030D-6E8A-4147-A177-3AD203B41FA5}">
                      <a16:colId xmlns:a16="http://schemas.microsoft.com/office/drawing/2014/main" val="2646841526"/>
                    </a:ext>
                  </a:extLst>
                </a:gridCol>
                <a:gridCol w="2450618">
                  <a:extLst>
                    <a:ext uri="{9D8B030D-6E8A-4147-A177-3AD203B41FA5}">
                      <a16:colId xmlns:a16="http://schemas.microsoft.com/office/drawing/2014/main" val="1305119136"/>
                    </a:ext>
                  </a:extLst>
                </a:gridCol>
                <a:gridCol w="2123550">
                  <a:extLst>
                    <a:ext uri="{9D8B030D-6E8A-4147-A177-3AD203B41FA5}">
                      <a16:colId xmlns:a16="http://schemas.microsoft.com/office/drawing/2014/main" val="4060815164"/>
                    </a:ext>
                  </a:extLst>
                </a:gridCol>
                <a:gridCol w="2268582">
                  <a:extLst>
                    <a:ext uri="{9D8B030D-6E8A-4147-A177-3AD203B41FA5}">
                      <a16:colId xmlns:a16="http://schemas.microsoft.com/office/drawing/2014/main" val="1808937830"/>
                    </a:ext>
                  </a:extLst>
                </a:gridCol>
                <a:gridCol w="2268582">
                  <a:extLst>
                    <a:ext uri="{9D8B030D-6E8A-4147-A177-3AD203B41FA5}">
                      <a16:colId xmlns:a16="http://schemas.microsoft.com/office/drawing/2014/main" val="51336682"/>
                    </a:ext>
                  </a:extLst>
                </a:gridCol>
              </a:tblGrid>
              <a:tr h="567030">
                <a:tc rowSpan="15">
                  <a:txBody>
                    <a:bodyPr/>
                    <a:lstStyle/>
                    <a:p>
                      <a:pPr algn="l">
                        <a:spcAft>
                          <a:spcPts val="0"/>
                        </a:spcAft>
                      </a:pPr>
                      <a:r>
                        <a:rPr lang="uk-UA" sz="1200">
                          <a:effectLst/>
                        </a:rPr>
                        <a:t>6.</a:t>
                      </a:r>
                      <a:endParaRPr lang="uk-UA" sz="1200">
                        <a:effectLst/>
                        <a:latin typeface="Times New Roman" panose="02020603050405020304" pitchFamily="18" charset="0"/>
                        <a:ea typeface="Times New Roman" panose="02020603050405020304" pitchFamily="18" charset="0"/>
                      </a:endParaRPr>
                    </a:p>
                  </a:txBody>
                  <a:tcPr marL="68580" marR="68580" marT="0" marB="0"/>
                </a:tc>
                <a:tc rowSpan="15">
                  <a:txBody>
                    <a:bodyPr/>
                    <a:lstStyle/>
                    <a:p>
                      <a:pPr algn="l">
                        <a:spcAft>
                          <a:spcPts val="0"/>
                        </a:spcAft>
                      </a:pPr>
                      <a:r>
                        <a:rPr lang="uk-UA" sz="1400" dirty="0" err="1">
                          <a:effectLst/>
                          <a:latin typeface="Times New Roman" panose="02020603050405020304" pitchFamily="18" charset="0"/>
                          <a:cs typeface="Times New Roman" panose="02020603050405020304" pitchFamily="18" charset="0"/>
                        </a:rPr>
                        <a:t>Помоклівський</a:t>
                      </a:r>
                      <a:endParaRPr lang="uk-UA" sz="1400" dirty="0">
                        <a:effectLst/>
                        <a:latin typeface="Times New Roman" panose="02020603050405020304" pitchFamily="18" charset="0"/>
                        <a:cs typeface="Times New Roman" panose="02020603050405020304" pitchFamily="18" charset="0"/>
                      </a:endParaRPr>
                    </a:p>
                    <a:p>
                      <a:pPr algn="l">
                        <a:spcAft>
                          <a:spcPts val="0"/>
                        </a:spcAft>
                      </a:pPr>
                      <a:r>
                        <a:rPr lang="uk-UA" sz="1400" dirty="0" err="1">
                          <a:effectLst/>
                          <a:latin typeface="Times New Roman" panose="02020603050405020304" pitchFamily="18" charset="0"/>
                          <a:cs typeface="Times New Roman" panose="02020603050405020304" pitchFamily="18" charset="0"/>
                        </a:rPr>
                        <a:t>старостинський</a:t>
                      </a: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a:effectLst/>
                          <a:latin typeface="Times New Roman" panose="02020603050405020304" pitchFamily="18" charset="0"/>
                          <a:cs typeface="Times New Roman" panose="02020603050405020304" pitchFamily="18" charset="0"/>
                        </a:rPr>
                        <a:t>округ ( с. Помоклі )</a:t>
                      </a:r>
                    </a:p>
                    <a:p>
                      <a:pPr algn="l">
                        <a:spcAft>
                          <a:spcPts val="0"/>
                        </a:spcAft>
                      </a:pP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a:effectLst/>
                          <a:latin typeface="Times New Roman" panose="02020603050405020304" pitchFamily="18" charset="0"/>
                          <a:cs typeface="Times New Roman" panose="02020603050405020304" pitchFamily="18" charset="0"/>
                        </a:rPr>
                        <a:t> </a:t>
                      </a:r>
                    </a:p>
                    <a:p>
                      <a:pPr algn="l">
                        <a:spcAft>
                          <a:spcPts val="0"/>
                        </a:spcAft>
                      </a:pPr>
                      <a:r>
                        <a:rPr lang="uk-UA" sz="1400" dirty="0">
                          <a:effectLst/>
                          <a:latin typeface="Times New Roman" panose="02020603050405020304" pitchFamily="18" charset="0"/>
                          <a:cs typeface="Times New Roman" panose="02020603050405020304" pitchFamily="18" charset="0"/>
                        </a:rPr>
                        <a:t>Всього землі в    обробітку -                     3637 , 8177 га               </a:t>
                      </a:r>
                    </a:p>
                    <a:p>
                      <a:pPr algn="l">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ПП «Євросем»</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1186 ,  0305</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64585830"/>
                  </a:ext>
                </a:extLst>
              </a:tr>
              <a:tr h="640823">
                <a:tc vMerge="1">
                  <a:txBody>
                    <a:bodyPr/>
                    <a:lstStyle/>
                    <a:p>
                      <a:endParaRPr lang="uk-UA"/>
                    </a:p>
                  </a:txBody>
                  <a:tcPr/>
                </a:tc>
                <a:tc vMerge="1">
                  <a:txBody>
                    <a:bodyPr/>
                    <a:lstStyle/>
                    <a:p>
                      <a:endParaRPr lang="uk-UA"/>
                    </a:p>
                  </a:txBody>
                  <a:tcPr/>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ПП</a:t>
                      </a:r>
                    </a:p>
                    <a:p>
                      <a:pPr algn="ctr">
                        <a:spcAft>
                          <a:spcPts val="0"/>
                        </a:spcAft>
                      </a:pPr>
                      <a:r>
                        <a:rPr lang="uk-UA" sz="1400">
                          <a:effectLst/>
                          <a:latin typeface="Times New Roman" panose="02020603050405020304" pitchFamily="18" charset="0"/>
                          <a:cs typeface="Times New Roman" panose="02020603050405020304" pitchFamily="18" charset="0"/>
                        </a:rPr>
                        <a:t>« Соснова »</a:t>
                      </a:r>
                    </a:p>
                    <a:p>
                      <a:pPr algn="ctr">
                        <a:spcAft>
                          <a:spcPts val="0"/>
                        </a:spcAft>
                      </a:pPr>
                      <a:r>
                        <a:rPr lang="uk-UA" sz="1400">
                          <a:effectLst/>
                          <a:latin typeface="Times New Roman" panose="02020603050405020304" pitchFamily="18" charset="0"/>
                          <a:cs typeface="Times New Roman" panose="02020603050405020304" pitchFamily="18" charset="0"/>
                        </a:rPr>
                        <a:t>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1937 ,  4770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3973684"/>
                  </a:ext>
                </a:extLst>
              </a:tr>
              <a:tr h="467267">
                <a:tc vMerge="1">
                  <a:txBody>
                    <a:bodyPr/>
                    <a:lstStyle/>
                    <a:p>
                      <a:endParaRPr lang="uk-UA"/>
                    </a:p>
                  </a:txBody>
                  <a:tcPr/>
                </a:tc>
                <a:tc vMerge="1">
                  <a:txBody>
                    <a:bodyPr/>
                    <a:lstStyle/>
                    <a:p>
                      <a:endParaRPr lang="uk-UA"/>
                    </a:p>
                  </a:txBody>
                  <a:tcPr/>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ФГ «Олександр»</a:t>
                      </a:r>
                    </a:p>
                    <a:p>
                      <a:pPr algn="ctr">
                        <a:spcAft>
                          <a:spcPts val="0"/>
                        </a:spcAft>
                      </a:pPr>
                      <a:r>
                        <a:rPr lang="uk-UA" sz="1400" dirty="0">
                          <a:effectLst/>
                          <a:latin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67 , 0442</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0482939"/>
                  </a:ext>
                </a:extLst>
              </a:tr>
              <a:tr h="427216">
                <a:tc vMerge="1">
                  <a:txBody>
                    <a:bodyPr/>
                    <a:lstStyle/>
                    <a:p>
                      <a:endParaRPr lang="uk-UA"/>
                    </a:p>
                  </a:txBody>
                  <a:tcPr/>
                </a:tc>
                <a:tc vMerge="1">
                  <a:txBody>
                    <a:bodyPr/>
                    <a:lstStyle/>
                    <a:p>
                      <a:endParaRPr lang="uk-UA"/>
                    </a:p>
                  </a:txBody>
                  <a:tcPr/>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одноосібники</a:t>
                      </a:r>
                    </a:p>
                    <a:p>
                      <a:pPr algn="ctr">
                        <a:spcAft>
                          <a:spcPts val="0"/>
                        </a:spcAft>
                      </a:pPr>
                      <a:r>
                        <a:rPr lang="uk-UA" sz="1400" dirty="0">
                          <a:effectLst/>
                          <a:latin typeface="Times New Roman" panose="02020603050405020304" pitchFamily="18" charset="0"/>
                          <a:cs typeface="Times New Roman" panose="02020603050405020304" pitchFamily="18" charset="0"/>
                        </a:rPr>
                        <a:t>(  5 паї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17 , 8160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у власному обробітку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8187633"/>
                  </a:ext>
                </a:extLst>
              </a:tr>
              <a:tr h="256329">
                <a:tc vMerge="1">
                  <a:txBody>
                    <a:bodyPr/>
                    <a:lstStyle/>
                    <a:p>
                      <a:endParaRPr lang="uk-UA"/>
                    </a:p>
                  </a:txBody>
                  <a:tcPr/>
                </a:tc>
                <a:tc vMerge="1">
                  <a:txBody>
                    <a:bodyPr/>
                    <a:lstStyle/>
                    <a:p>
                      <a:endParaRPr lang="uk-UA"/>
                    </a:p>
                  </a:txBody>
                  <a:tcPr/>
                </a:tc>
                <a:tc>
                  <a:txBody>
                    <a:bodyPr/>
                    <a:lstStyle/>
                    <a:p>
                      <a:pPr algn="ctr"/>
                      <a:r>
                        <a:rPr lang="uk-UA" sz="1400" dirty="0" err="1">
                          <a:effectLst/>
                          <a:latin typeface="Times New Roman" panose="02020603050405020304" pitchFamily="18" charset="0"/>
                          <a:cs typeface="Times New Roman" panose="02020603050405020304" pitchFamily="18" charset="0"/>
                        </a:rPr>
                        <a:t>ФГ«Родень</a:t>
                      </a:r>
                      <a:r>
                        <a:rPr lang="uk-UA" sz="1400" dirty="0">
                          <a:effectLst/>
                          <a:latin typeface="Times New Roman" panose="02020603050405020304" pitchFamily="18" charset="0"/>
                          <a:cs typeface="Times New Roman" panose="02020603050405020304" pitchFamily="18" charset="0"/>
                        </a:rPr>
                        <a:t>» -7</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50 , 0000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Обробляє ПП  «Євросем»</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6337227"/>
                  </a:ext>
                </a:extLst>
              </a:tr>
              <a:tr h="293710">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ФГ«Родень» - 8</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50 , 0000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Обробляє ПП «Євросем»</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464993"/>
                  </a:ext>
                </a:extLst>
              </a:tr>
              <a:tr h="307061">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ФГ«Родень» - 9</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1212850" algn="l"/>
                        </a:tabLst>
                      </a:pPr>
                      <a:r>
                        <a:rPr lang="uk-UA" sz="1400" dirty="0">
                          <a:effectLst/>
                          <a:latin typeface="Times New Roman" panose="02020603050405020304" pitchFamily="18" charset="0"/>
                          <a:cs typeface="Times New Roman" panose="02020603050405020304" pitchFamily="18" charset="0"/>
                        </a:rPr>
                        <a:t>50 , 0000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Обробляє ПП «Євросем»</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839279"/>
                  </a:ext>
                </a:extLst>
              </a:tr>
              <a:tr h="307061">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ФГ«Родень» 10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25 , 9000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Обробляє                                В.С.  </a:t>
                      </a:r>
                      <a:r>
                        <a:rPr lang="uk-UA" sz="1400" dirty="0" err="1">
                          <a:effectLst/>
                          <a:latin typeface="Times New Roman" panose="02020603050405020304" pitchFamily="18" charset="0"/>
                          <a:cs typeface="Times New Roman" panose="02020603050405020304" pitchFamily="18" charset="0"/>
                        </a:rPr>
                        <a:t>Бараненко</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5384237"/>
                  </a:ext>
                </a:extLst>
              </a:tr>
              <a:tr h="293710">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 Ганнуся»</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16 , 0000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a:effectLst/>
                          <a:latin typeface="Times New Roman" panose="02020603050405020304" pitchFamily="18" charset="0"/>
                          <a:cs typeface="Times New Roman" panose="02020603050405020304" pitchFamily="18" charset="0"/>
                        </a:rPr>
                        <a:t>Обробляє ПП  « Соснова»</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2371055"/>
                  </a:ext>
                </a:extLst>
              </a:tr>
              <a:tr h="320411">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  « Володченко »</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dirty="0">
                          <a:effectLst/>
                          <a:latin typeface="Times New Roman" panose="02020603050405020304" pitchFamily="18" charset="0"/>
                          <a:cs typeface="Times New Roman" panose="02020603050405020304" pitchFamily="18" charset="0"/>
                        </a:rPr>
                        <a:t>16 , 0000</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Обробляє ПП   « Соснова»</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4295251"/>
                  </a:ext>
                </a:extLst>
              </a:tr>
              <a:tr h="588311">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 «Калініченко»</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23 , 5000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b="1" dirty="0">
                          <a:latin typeface="Times New Roman" panose="02020603050405020304" pitchFamily="18" charset="0"/>
                          <a:cs typeface="Times New Roman" panose="02020603050405020304" pitchFamily="18" charset="0"/>
                        </a:rPr>
                        <a:t>викуплено СП ТОВ            « Нива Переяславщини »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8809739"/>
                  </a:ext>
                </a:extLst>
              </a:tr>
              <a:tr h="307061">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  « Кравченко»</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17 , 4600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Земля розпайована Обробляє ПП   « Соснова»</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6420493"/>
                  </a:ext>
                </a:extLst>
              </a:tr>
              <a:tr h="547370">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ФГ  « Кремньова»</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39 , 9900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Пасовище </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0144455"/>
                  </a:ext>
                </a:extLst>
              </a:tr>
              <a:tr h="467267">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ПП  « Соснова»</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111 , 5000 ( соц. сф.)</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7699180"/>
                  </a:ext>
                </a:extLst>
              </a:tr>
              <a:tr h="520669">
                <a:tc vMerge="1">
                  <a:txBody>
                    <a:bodyPr/>
                    <a:lstStyle/>
                    <a:p>
                      <a:endParaRPr lang="uk-UA"/>
                    </a:p>
                  </a:txBody>
                  <a:tcPr/>
                </a:tc>
                <a:tc vMerge="1">
                  <a:txBody>
                    <a:bodyPr/>
                    <a:lstStyle/>
                    <a:p>
                      <a:endParaRPr lang="uk-UA"/>
                    </a:p>
                  </a:txBody>
                  <a:tcPr/>
                </a:tc>
                <a:tc>
                  <a:txBody>
                    <a:bodyPr/>
                    <a:lstStyle/>
                    <a:p>
                      <a:pPr algn="ctr"/>
                      <a:r>
                        <a:rPr lang="uk-UA" sz="1400">
                          <a:effectLst/>
                          <a:latin typeface="Times New Roman" panose="02020603050405020304" pitchFamily="18" charset="0"/>
                          <a:cs typeface="Times New Roman" panose="02020603050405020304" pitchFamily="18" charset="0"/>
                        </a:rPr>
                        <a:t>ПП  « Соснова»</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400">
                          <a:effectLst/>
                          <a:latin typeface="Times New Roman" panose="02020603050405020304" pitchFamily="18" charset="0"/>
                          <a:cs typeface="Times New Roman" panose="02020603050405020304" pitchFamily="18" charset="0"/>
                        </a:rPr>
                        <a:t>29 , 1000</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у власному обробітку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7593854"/>
                  </a:ext>
                </a:extLst>
              </a:tr>
            </a:tbl>
          </a:graphicData>
        </a:graphic>
      </p:graphicFrame>
    </p:spTree>
    <p:extLst>
      <p:ext uri="{BB962C8B-B14F-4D97-AF65-F5344CB8AC3E}">
        <p14:creationId xmlns:p14="http://schemas.microsoft.com/office/powerpoint/2010/main" val="55117563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7891</Words>
  <Application>Microsoft Office PowerPoint</Application>
  <PresentationFormat>Широкоэкранный</PresentationFormat>
  <Paragraphs>1392</Paragraphs>
  <Slides>47</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47</vt:i4>
      </vt:variant>
    </vt:vector>
  </HeadingPairs>
  <TitlesOfParts>
    <vt:vector size="53" baseType="lpstr">
      <vt:lpstr>等线</vt:lpstr>
      <vt:lpstr>Arial</vt:lpstr>
      <vt:lpstr>Calibri</vt:lpstr>
      <vt:lpstr>Calibri Light</vt:lpstr>
      <vt:lpstr>Times New Roman</vt:lpstr>
      <vt:lpstr>Тема Office</vt:lpstr>
      <vt:lpstr>ЗВІТ ВІДДІЛУ ЗЕМЕЛЬНИХ ВІДНОСИН ТАШАНСЬКОЇ СІЛЬСЬКОЇ РАДИ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77</cp:revision>
  <dcterms:created xsi:type="dcterms:W3CDTF">2023-05-16T10:31:12Z</dcterms:created>
  <dcterms:modified xsi:type="dcterms:W3CDTF">2023-05-22T06:07:46Z</dcterms:modified>
</cp:coreProperties>
</file>